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7" r:id="rId3"/>
    <p:sldId id="309" r:id="rId4"/>
    <p:sldId id="337" r:id="rId5"/>
    <p:sldId id="335" r:id="rId6"/>
    <p:sldId id="324" r:id="rId7"/>
    <p:sldId id="323" r:id="rId8"/>
    <p:sldId id="326" r:id="rId9"/>
    <p:sldId id="340" r:id="rId10"/>
    <p:sldId id="341" r:id="rId11"/>
    <p:sldId id="338" r:id="rId12"/>
    <p:sldId id="339" r:id="rId13"/>
    <p:sldId id="327" r:id="rId14"/>
    <p:sldId id="328" r:id="rId15"/>
    <p:sldId id="343" r:id="rId16"/>
    <p:sldId id="329" r:id="rId17"/>
    <p:sldId id="330" r:id="rId18"/>
    <p:sldId id="332" r:id="rId19"/>
    <p:sldId id="331" r:id="rId20"/>
    <p:sldId id="344" r:id="rId21"/>
    <p:sldId id="322" r:id="rId22"/>
    <p:sldId id="342" r:id="rId23"/>
    <p:sldId id="307" r:id="rId24"/>
  </p:sldIdLst>
  <p:sldSz cx="24384000" cy="13716000"/>
  <p:notesSz cx="13716000" cy="2438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7DF"/>
    <a:srgbClr val="F1EEE7"/>
    <a:srgbClr val="B3B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82025" autoAdjust="0"/>
  </p:normalViewPr>
  <p:slideViewPr>
    <p:cSldViewPr snapToGrid="0" snapToObjects="1">
      <p:cViewPr varScale="1">
        <p:scale>
          <a:sx n="67" d="100"/>
          <a:sy n="67" d="100"/>
        </p:scale>
        <p:origin x="17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78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인텔리전트 컨텐츠 랩에서 그래픽스에</a:t>
            </a:r>
            <a:r>
              <a:rPr lang="en-US" altLang="ko-KR" dirty="0"/>
              <a:t> </a:t>
            </a:r>
            <a:r>
              <a:rPr lang="ko-KR" altLang="en-US" dirty="0"/>
              <a:t>대해서 배우고 있는 이정현이라고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이번에 연구해볼 내용은 신발 </a:t>
            </a:r>
            <a:r>
              <a:rPr lang="en-US" altLang="ko-KR" dirty="0"/>
              <a:t>2D </a:t>
            </a:r>
            <a:r>
              <a:rPr lang="ko-KR" altLang="en-US" dirty="0"/>
              <a:t>사이즈 예측 모델을 이용한 비교 시각화 시스템입니다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추가로 사용자 맞춤을 위한 데이터로 인솔보다는 신발의 재질이나</a:t>
            </a:r>
            <a:r>
              <a:rPr lang="en-US" altLang="ko-KR" dirty="0"/>
              <a:t>,  </a:t>
            </a:r>
            <a:r>
              <a:rPr lang="ko-KR" altLang="en-US" dirty="0"/>
              <a:t>발폭등의 새로운 수치데이터가 더 적절할 수도 있다는 점을 알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추가로 </a:t>
            </a:r>
            <a:r>
              <a:rPr lang="en-US" altLang="ko-KR" dirty="0"/>
              <a:t>2D </a:t>
            </a:r>
            <a:r>
              <a:rPr lang="ko-KR" altLang="en-US" dirty="0"/>
              <a:t>인솔 외형을 </a:t>
            </a:r>
            <a:r>
              <a:rPr lang="ko-KR" altLang="en-US" dirty="0" err="1"/>
              <a:t>시각화하여</a:t>
            </a:r>
            <a:r>
              <a:rPr lang="ko-KR" altLang="en-US" dirty="0"/>
              <a:t> 보여주는 업체들도 있고</a:t>
            </a:r>
            <a:r>
              <a:rPr lang="en-US" altLang="ko-KR" dirty="0"/>
              <a:t>, </a:t>
            </a:r>
            <a:r>
              <a:rPr lang="ko-KR" altLang="en-US" dirty="0"/>
              <a:t>이 같은 아이디어가 충분히 도움이 </a:t>
            </a:r>
            <a:r>
              <a:rPr lang="ko-KR" altLang="en-US" dirty="0" err="1"/>
              <a:t>될것이라는</a:t>
            </a:r>
            <a:r>
              <a:rPr lang="ko-KR" altLang="en-US" dirty="0"/>
              <a:t> 긍정적인 평가도 받으며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연구방향이 완전히 틀리진 않았음을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점들을 바탕으로</a:t>
            </a:r>
            <a:r>
              <a:rPr lang="en-US" altLang="ko-KR" sz="1200" dirty="0">
                <a:latin typeface="+mn-lt"/>
                <a:cs typeface="+mn-cs"/>
              </a:rPr>
              <a:t> </a:t>
            </a:r>
          </a:p>
          <a:p>
            <a:r>
              <a:rPr lang="ko-KR" altLang="en-US" sz="1200" dirty="0">
                <a:latin typeface="+mn-ea"/>
                <a:cs typeface="Posterama" panose="020B0502040204020203" pitchFamily="34" charset="0"/>
              </a:rPr>
              <a:t>추가적인 인솔 데이터 수집에서 어려움이 있을 수 있음과</a:t>
            </a:r>
            <a:endParaRPr lang="en-US" altLang="ko-KR" dirty="0"/>
          </a:p>
          <a:p>
            <a:r>
              <a:rPr lang="ko-KR" altLang="en-US" dirty="0"/>
              <a:t>분류 기준은 </a:t>
            </a:r>
            <a:r>
              <a:rPr lang="en-US" altLang="ko-KR" dirty="0"/>
              <a:t>'</a:t>
            </a:r>
            <a:r>
              <a:rPr lang="ko-KR" altLang="en-US" dirty="0"/>
              <a:t>브랜드</a:t>
            </a:r>
            <a:r>
              <a:rPr lang="en-US" altLang="ko-KR" dirty="0"/>
              <a:t>'</a:t>
            </a:r>
            <a:r>
              <a:rPr lang="ko-KR" altLang="en-US" dirty="0"/>
              <a:t>가 아닌 </a:t>
            </a:r>
            <a:r>
              <a:rPr lang="en-US" altLang="ko-KR" dirty="0"/>
              <a:t>'</a:t>
            </a:r>
            <a:r>
              <a:rPr lang="ko-KR" altLang="en-US" dirty="0"/>
              <a:t>신발 모델 자체</a:t>
            </a:r>
            <a:r>
              <a:rPr lang="en-US" altLang="ko-KR" dirty="0"/>
              <a:t>＇</a:t>
            </a:r>
            <a:r>
              <a:rPr lang="ko-KR" altLang="en-US" dirty="0"/>
              <a:t>로 </a:t>
            </a:r>
            <a:r>
              <a:rPr lang="ko-KR" altLang="en-US" dirty="0" err="1"/>
              <a:t>변경해야한다는</a:t>
            </a:r>
            <a:r>
              <a:rPr lang="ko-KR" altLang="en-US" dirty="0"/>
              <a:t> 점을 추가로 시스템 구성을 수정해보았습니다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37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수정된 시스템구상은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기존의 데이터셋</a:t>
            </a:r>
            <a:r>
              <a:rPr lang="en-US" altLang="ko-KR" dirty="0"/>
              <a:t>, </a:t>
            </a:r>
            <a:r>
              <a:rPr lang="ko-KR" altLang="en-US" dirty="0"/>
              <a:t>모델 및 시각화 부분에서 브랜드와 관련된 요소를 위와 같이 제거하고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4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기존 사이즈와 브랜드를 </a:t>
            </a:r>
            <a:r>
              <a:rPr lang="ko-KR" altLang="en-US" dirty="0" err="1"/>
              <a:t>입력받으면</a:t>
            </a:r>
            <a:r>
              <a:rPr lang="ko-KR" altLang="en-US" dirty="0"/>
              <a:t> 출력되어지던 모델을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사이즈에 대한 포인트 입력 </a:t>
            </a:r>
            <a:r>
              <a:rPr lang="en-US" altLang="ko-KR" dirty="0"/>
              <a:t>2~3</a:t>
            </a:r>
            <a:r>
              <a:rPr lang="ko-KR" altLang="en-US" dirty="0"/>
              <a:t>개를 통해 모든 사이즈에 대한 결과를 시각화 할 수 있게끔 </a:t>
            </a:r>
            <a:endParaRPr lang="en-US" altLang="ko-KR" dirty="0"/>
          </a:p>
          <a:p>
            <a:r>
              <a:rPr lang="ko-KR" altLang="en-US" dirty="0"/>
              <a:t>모델의 입출력 구조를 변경하여</a:t>
            </a:r>
            <a:r>
              <a:rPr lang="en-US" altLang="ko-KR" dirty="0"/>
              <a:t>, </a:t>
            </a:r>
            <a:r>
              <a:rPr lang="ko-KR" altLang="en-US" dirty="0"/>
              <a:t>새롭게 시스템을 구성하였습니다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52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다음은 데이터 처리 과정의 첫 번째 단계인</a:t>
            </a:r>
            <a:r>
              <a:rPr lang="en-US" altLang="ko-KR" b="0" dirty="0"/>
              <a:t>, </a:t>
            </a:r>
            <a:r>
              <a:rPr lang="ko-KR" altLang="en-US" b="0" dirty="0"/>
              <a:t>이미지 왜곡 처리입니다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수집한 이미지는 상단 카메라로 촬영되지만</a:t>
            </a:r>
            <a:r>
              <a:rPr lang="en-US" altLang="ko-KR" b="0" dirty="0"/>
              <a:t>, </a:t>
            </a:r>
            <a:r>
              <a:rPr lang="ko-KR" altLang="en-US" b="0" dirty="0"/>
              <a:t>보시는 것처럼 미세한 각도 차이로 인해 공간 왜곡이 발생할 수 있습니다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저희는 </a:t>
            </a:r>
            <a:r>
              <a:rPr lang="en-US" altLang="ko-KR" b="0" dirty="0"/>
              <a:t>5mm </a:t>
            </a:r>
            <a:r>
              <a:rPr lang="ko-KR" altLang="en-US" b="0" dirty="0"/>
              <a:t>단위의 정밀한 사이즈 비교가 필요하기 때문에</a:t>
            </a:r>
            <a:r>
              <a:rPr lang="en-US" altLang="ko-KR" b="0" dirty="0"/>
              <a:t>, </a:t>
            </a:r>
            <a:r>
              <a:rPr lang="ko-KR" altLang="en-US" b="0" dirty="0"/>
              <a:t>이 작은 왜곡도 보정해야 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이를 위해 모든 촬영에 </a:t>
            </a:r>
            <a:r>
              <a:rPr lang="en-US" altLang="ko-KR" b="0" dirty="0"/>
              <a:t>A4 </a:t>
            </a:r>
            <a:r>
              <a:rPr lang="ko-KR" altLang="en-US" b="0" dirty="0"/>
              <a:t>크기의 녹색 용지를 표준 기준으로 함께 두었습니다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처리 과정은</a:t>
            </a:r>
            <a:r>
              <a:rPr lang="en-US" altLang="ko-KR" b="0" dirty="0"/>
              <a:t>, </a:t>
            </a:r>
            <a:r>
              <a:rPr lang="ko-KR" altLang="en-US" b="0" dirty="0"/>
              <a:t>먼저 </a:t>
            </a:r>
            <a:r>
              <a:rPr lang="en-US" altLang="ko-KR" b="0" dirty="0"/>
              <a:t>HSV </a:t>
            </a:r>
            <a:r>
              <a:rPr lang="ko-KR" altLang="en-US" b="0" dirty="0"/>
              <a:t>변환으로 이 녹색 용지 영역만 정확히 찾아내고</a:t>
            </a:r>
            <a:r>
              <a:rPr lang="en-US" altLang="ko-KR" b="0" dirty="0"/>
              <a:t>, </a:t>
            </a:r>
            <a:r>
              <a:rPr lang="ko-KR" altLang="en-US" b="0" dirty="0"/>
              <a:t>용지의 네 꼭짓점을 검출합니다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그리고 이 네 점을 기준으로 공간 변환을 적용하여</a:t>
            </a:r>
            <a:r>
              <a:rPr lang="en-US" altLang="ko-KR" b="0" dirty="0"/>
              <a:t>, </a:t>
            </a:r>
            <a:r>
              <a:rPr lang="ko-KR" altLang="en-US" b="0" dirty="0"/>
              <a:t>비스듬한 이미지를 반듯하게 펴주었습니다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 과정을 통해 모든 이미지의 왜곡을 보정하고</a:t>
            </a:r>
            <a:r>
              <a:rPr lang="en-US" altLang="ko-KR" b="0" dirty="0"/>
              <a:t>, A4</a:t>
            </a:r>
            <a:r>
              <a:rPr lang="ko-KR" altLang="en-US" b="0" dirty="0"/>
              <a:t>라는 동일한 기준으로 </a:t>
            </a:r>
            <a:r>
              <a:rPr lang="en-US" altLang="ko-KR" b="0" dirty="0"/>
              <a:t>Size</a:t>
            </a:r>
            <a:r>
              <a:rPr lang="ko-KR" altLang="en-US" b="0" dirty="0"/>
              <a:t>를 일치시킬 수 있었습니다</a:t>
            </a:r>
            <a:r>
              <a:rPr lang="en-US" altLang="ko-KR" b="0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9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다음은 인솔 외곽선 분리 단계입니다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앞서 왜곡을 보정한 이미지라도</a:t>
            </a:r>
            <a:r>
              <a:rPr lang="en-US" altLang="ko-KR" b="0" dirty="0"/>
              <a:t>, </a:t>
            </a:r>
            <a:r>
              <a:rPr lang="ko-KR" altLang="en-US" b="0" dirty="0" err="1"/>
              <a:t>깔창에</a:t>
            </a:r>
            <a:r>
              <a:rPr lang="ko-KR" altLang="en-US" b="0" dirty="0"/>
              <a:t> 있는 그림자나 로고 때문에 단순한 색상 분리로는 한계가 있습니다</a:t>
            </a:r>
            <a:r>
              <a:rPr lang="en-US" altLang="ko-KR" b="0" dirty="0"/>
              <a:t>. </a:t>
            </a:r>
            <a:r>
              <a:rPr lang="ko-KR" altLang="en-US" b="0" dirty="0" err="1"/>
              <a:t>ㅇㅇ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마스크에 구멍이 생기거나 경계가 거칠어집니다</a:t>
            </a:r>
            <a:r>
              <a:rPr lang="en-US" altLang="ko-KR" b="0" dirty="0"/>
              <a:t>. </a:t>
            </a:r>
            <a:r>
              <a:rPr lang="ko-KR" altLang="en-US" b="0" dirty="0"/>
              <a:t>또한</a:t>
            </a:r>
            <a:r>
              <a:rPr lang="en-US" altLang="ko-KR" b="0" dirty="0"/>
              <a:t>, </a:t>
            </a:r>
            <a:r>
              <a:rPr lang="ko-KR" altLang="en-US" b="0" dirty="0"/>
              <a:t>이미지마다 </a:t>
            </a:r>
            <a:r>
              <a:rPr lang="ko-KR" altLang="en-US" b="0" dirty="0" err="1"/>
              <a:t>깔창이</a:t>
            </a:r>
            <a:r>
              <a:rPr lang="ko-KR" altLang="en-US" b="0" dirty="0"/>
              <a:t> 놓인 방향이 조금씩 다릅니다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따라서 저희는 정밀한 마스크를 만들고</a:t>
            </a:r>
            <a:r>
              <a:rPr lang="en-US" altLang="ko-KR" b="0" dirty="0"/>
              <a:t>, </a:t>
            </a:r>
            <a:r>
              <a:rPr lang="ko-KR" altLang="en-US" b="0" dirty="0"/>
              <a:t>방향을 </a:t>
            </a:r>
            <a:r>
              <a:rPr lang="ko-KR" altLang="en-US" b="0" dirty="0" err="1"/>
              <a:t>정규화하는</a:t>
            </a:r>
            <a:r>
              <a:rPr lang="ko-KR" altLang="en-US" b="0" dirty="0"/>
              <a:t> 두 가지 작업이 필요했습니다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이 과정은 아래 그림과 같습니다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먼저</a:t>
            </a:r>
            <a:r>
              <a:rPr lang="en-US" altLang="ko-KR" b="0" dirty="0"/>
              <a:t>, K-Means Clustering</a:t>
            </a:r>
            <a:r>
              <a:rPr lang="ko-KR" altLang="en-US" b="0" dirty="0"/>
              <a:t>을 적용해 배경과 객체를 분리합니다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하지만 보시는 것처럼 초기</a:t>
            </a:r>
            <a:r>
              <a:rPr lang="en-US" altLang="ko-KR" b="0" dirty="0"/>
              <a:t> </a:t>
            </a:r>
            <a:r>
              <a:rPr lang="ko-KR" altLang="en-US" b="0" dirty="0" err="1"/>
              <a:t>마스킹단계에서는</a:t>
            </a:r>
            <a:r>
              <a:rPr lang="ko-KR" altLang="en-US" b="0" dirty="0"/>
              <a:t> 경계가 거칩니다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 </a:t>
            </a:r>
          </a:p>
          <a:p>
            <a:r>
              <a:rPr lang="ko-KR" altLang="en-US" b="0" dirty="0"/>
              <a:t>그래서 필 마스크단계에서 이 구멍을 채우고</a:t>
            </a:r>
            <a:r>
              <a:rPr lang="en-US" altLang="ko-KR" b="0" dirty="0"/>
              <a:t>, </a:t>
            </a:r>
            <a:r>
              <a:rPr lang="ko-KR" altLang="en-US" b="0" dirty="0" err="1"/>
              <a:t>스무스</a:t>
            </a:r>
            <a:r>
              <a:rPr lang="ko-KR" altLang="en-US" b="0" dirty="0"/>
              <a:t> 마스크단계에서 </a:t>
            </a:r>
            <a:r>
              <a:rPr lang="ko-KR" altLang="en-US" b="0" dirty="0" err="1"/>
              <a:t>스플라인</a:t>
            </a:r>
            <a:r>
              <a:rPr lang="ko-KR" altLang="en-US" b="0" dirty="0"/>
              <a:t> </a:t>
            </a:r>
            <a:r>
              <a:rPr lang="ko-KR" altLang="en-US" b="0" dirty="0" err="1"/>
              <a:t>보간을</a:t>
            </a:r>
            <a:r>
              <a:rPr lang="ko-KR" altLang="en-US" b="0" dirty="0"/>
              <a:t> 이용해 경계선을 부드럽게 다듬습니다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마지막으로</a:t>
            </a:r>
            <a:r>
              <a:rPr lang="en-US" altLang="ko-KR" b="0" dirty="0"/>
              <a:t>, </a:t>
            </a:r>
            <a:r>
              <a:rPr lang="ko-KR" altLang="en-US" b="0" dirty="0"/>
              <a:t>기울어진 외곽선을</a:t>
            </a:r>
            <a:r>
              <a:rPr lang="en-US" altLang="ko-KR" b="0" dirty="0"/>
              <a:t>,  </a:t>
            </a:r>
            <a:r>
              <a:rPr lang="ko-KR" altLang="en-US" b="0" dirty="0"/>
              <a:t>마지막과 같이 수직 방향으로 모두 정렬하는 방향 정규화를 수행하여 외곽선 데이터를 완성하였습니다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6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추출된 외곽선을 재정렬한 뒤 외곽선 위에 </a:t>
            </a:r>
            <a:r>
              <a:rPr lang="en-US" altLang="ko-KR" dirty="0"/>
              <a:t>200</a:t>
            </a:r>
            <a:r>
              <a:rPr lang="ko-KR" altLang="en-US" dirty="0"/>
              <a:t>개 정도의 대표 포인트를 생성해주었고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이를 </a:t>
            </a:r>
            <a:r>
              <a:rPr lang="en-US" altLang="ko-KR" dirty="0"/>
              <a:t>B-Spline</a:t>
            </a:r>
            <a:r>
              <a:rPr lang="ko-KR" altLang="en-US" dirty="0"/>
              <a:t>을 통해 이 점들과 그사이의 선을 제어하는 핵심 제어점을 </a:t>
            </a:r>
            <a:r>
              <a:rPr lang="en-US" altLang="ko-KR" dirty="0"/>
              <a:t>40</a:t>
            </a:r>
            <a:r>
              <a:rPr lang="ko-KR" altLang="en-US" dirty="0"/>
              <a:t>점 정도로 새롭게 구성하여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보다 적은 점 데이터들을 통해 정확하게 학습 할 수 있는 최종 데이터셋을 구성합니다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66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데이터셋 구성 단계였고</a:t>
            </a:r>
            <a:r>
              <a:rPr lang="en-US" altLang="ko-KR" dirty="0"/>
              <a:t>, </a:t>
            </a:r>
            <a:r>
              <a:rPr lang="ko-KR" altLang="en-US" dirty="0"/>
              <a:t>다음은 모델 학습에 대한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먼저 학습하기 전에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</a:t>
            </a:r>
            <a:r>
              <a:rPr lang="ko-KR" altLang="en-US" dirty="0" err="1"/>
              <a:t>모델간의</a:t>
            </a:r>
            <a:r>
              <a:rPr lang="ko-KR" altLang="en-US" dirty="0"/>
              <a:t> 인솔 데이터에 대해서 확인해보니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모양이 너무 다양하였고</a:t>
            </a:r>
            <a:r>
              <a:rPr lang="en-US" altLang="ko-KR" dirty="0"/>
              <a:t>, </a:t>
            </a:r>
            <a:r>
              <a:rPr lang="ko-KR" altLang="en-US" dirty="0"/>
              <a:t>이를 데이터화 한 </a:t>
            </a:r>
            <a:r>
              <a:rPr lang="en-US" altLang="ko-KR" dirty="0"/>
              <a:t>40</a:t>
            </a:r>
            <a:r>
              <a:rPr lang="ko-KR" altLang="en-US" dirty="0"/>
              <a:t>개의 핵심 </a:t>
            </a:r>
            <a:r>
              <a:rPr lang="ko-KR" altLang="en-US" dirty="0" err="1"/>
              <a:t>제어점</a:t>
            </a:r>
            <a:r>
              <a:rPr lang="ko-KR" altLang="en-US" dirty="0"/>
              <a:t> 또한 많은 차이가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저는 이러한 데이터를 한꺼번에 학습시킨다면 오히려 학습에 방해가 될 수도 있다는 점을 인지하였고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전체 데이터를 가지고 </a:t>
            </a:r>
            <a:r>
              <a:rPr lang="ko-KR" altLang="en-US" dirty="0" err="1"/>
              <a:t>학습하는게</a:t>
            </a:r>
            <a:r>
              <a:rPr lang="ko-KR" altLang="en-US" dirty="0"/>
              <a:t>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모델 학습 전 입력데이터와 유사한 타입의 데이터만을 선별하는 과정을 추가하여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입력데이터와 유사한 형태를 가진 </a:t>
            </a:r>
            <a:r>
              <a:rPr lang="ko-KR" altLang="en-US" dirty="0" err="1"/>
              <a:t>데이터셋들만을</a:t>
            </a:r>
            <a:r>
              <a:rPr lang="ko-KR" altLang="en-US" dirty="0"/>
              <a:t> 학습하여 보다 모델이 정확히 예측할 수 있도록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3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선별된 학습데이터는 </a:t>
            </a:r>
            <a:r>
              <a:rPr lang="en-US" altLang="ko-KR" dirty="0"/>
              <a:t>40</a:t>
            </a:r>
            <a:r>
              <a:rPr lang="ko-KR" altLang="en-US" dirty="0"/>
              <a:t>개의 좌표데이터로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모델이 좌표공간을 모두 학습할 수 있다면 좋겠지만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데이터셋이 적기도 하고</a:t>
            </a:r>
            <a:r>
              <a:rPr lang="en-US" altLang="ko-KR" dirty="0"/>
              <a:t>, </a:t>
            </a:r>
            <a:r>
              <a:rPr lang="ko-KR" altLang="en-US" dirty="0"/>
              <a:t>인솔마다 다양한 모양을 가지기에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좌표위치가 아닌</a:t>
            </a:r>
            <a:r>
              <a:rPr lang="en-US" altLang="ko-KR" dirty="0"/>
              <a:t>, </a:t>
            </a:r>
            <a:r>
              <a:rPr lang="ko-KR" altLang="en-US" dirty="0"/>
              <a:t>사이즈별</a:t>
            </a:r>
            <a:r>
              <a:rPr lang="en-US" altLang="ko-KR" dirty="0"/>
              <a:t> </a:t>
            </a:r>
            <a:r>
              <a:rPr lang="ko-KR" altLang="en-US" dirty="0" err="1"/>
              <a:t>변형량에</a:t>
            </a:r>
            <a:r>
              <a:rPr lang="ko-KR" altLang="en-US" dirty="0"/>
              <a:t> 대한 학습을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학습방법의 경우에는 아래 </a:t>
            </a:r>
            <a:r>
              <a:rPr lang="en-US" altLang="ko-KR" dirty="0"/>
              <a:t>GPR, KRR, PCA </a:t>
            </a:r>
            <a:r>
              <a:rPr lang="ko-KR" altLang="en-US" dirty="0"/>
              <a:t>모델을 사용하여</a:t>
            </a:r>
            <a:r>
              <a:rPr lang="en-US" altLang="ko-KR" dirty="0"/>
              <a:t>, </a:t>
            </a:r>
            <a:r>
              <a:rPr lang="ko-KR" altLang="en-US" dirty="0"/>
              <a:t>학습을 진행해보았습니다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8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아래는 전체 과정에 대해 시각화한 그림이고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왼쪽에서부터</a:t>
            </a:r>
            <a:r>
              <a:rPr lang="en-US" altLang="ko-KR" dirty="0"/>
              <a:t>, </a:t>
            </a:r>
            <a:r>
              <a:rPr lang="ko-KR" altLang="en-US" dirty="0"/>
              <a:t>입력데이터와 전체데이터에서 선별하는 과정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그리고 모델이 학습하고</a:t>
            </a:r>
            <a:r>
              <a:rPr lang="en-US" altLang="ko-KR" dirty="0"/>
              <a:t>, </a:t>
            </a:r>
            <a:r>
              <a:rPr lang="en-US" altLang="ko-KR" dirty="0" err="1"/>
              <a:t>dt,dy</a:t>
            </a:r>
            <a:r>
              <a:rPr lang="ko-KR" altLang="en-US" dirty="0"/>
              <a:t>와 같이 사이즈별 </a:t>
            </a:r>
            <a:r>
              <a:rPr lang="ko-KR" altLang="en-US" dirty="0" err="1"/>
              <a:t>변형량에</a:t>
            </a:r>
            <a:r>
              <a:rPr lang="ko-KR" altLang="en-US" dirty="0"/>
              <a:t> 대한 출력을 하는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그 데이터를 </a:t>
            </a:r>
            <a:r>
              <a:rPr lang="ko-KR" altLang="en-US" dirty="0" err="1"/>
              <a:t>입력이미지와</a:t>
            </a:r>
            <a:r>
              <a:rPr lang="ko-KR" altLang="en-US" dirty="0"/>
              <a:t> 함께 형상 합성과 상한 보정을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후처리과정으로 </a:t>
            </a:r>
            <a:r>
              <a:rPr lang="ko-KR" altLang="en-US" dirty="0" err="1"/>
              <a:t>추가하여보다</a:t>
            </a:r>
            <a:r>
              <a:rPr lang="ko-KR" altLang="en-US" dirty="0"/>
              <a:t> 완벽한 결과가 나오게끔 유도하였습니다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58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학습데이터에 포함되지 않은 </a:t>
            </a:r>
            <a:r>
              <a:rPr lang="en-US" altLang="ko-KR" dirty="0"/>
              <a:t>230size</a:t>
            </a:r>
            <a:r>
              <a:rPr lang="ko-KR" altLang="en-US" dirty="0"/>
              <a:t>를 가지고 </a:t>
            </a:r>
            <a:r>
              <a:rPr lang="en-US" altLang="ko-KR" dirty="0"/>
              <a:t>5</a:t>
            </a:r>
            <a:r>
              <a:rPr lang="ko-KR" altLang="en-US" dirty="0"/>
              <a:t>단위의 </a:t>
            </a:r>
            <a:r>
              <a:rPr lang="en-US" altLang="ko-KR" dirty="0"/>
              <a:t>size</a:t>
            </a:r>
            <a:r>
              <a:rPr lang="ko-KR" altLang="en-US" dirty="0"/>
              <a:t>를 생성해본 결과로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인솔 모양을 거의 유사하게 따라가고 </a:t>
            </a:r>
            <a:r>
              <a:rPr lang="ko-KR" altLang="en-US" dirty="0" err="1"/>
              <a:t>있다는걸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2CA1-FB27-4731-6652-43D22554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4B3D1-555F-D375-69D7-D71FB0717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6BA92-7C23-F59B-485E-F2D0AD9D6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연구개요 </a:t>
            </a:r>
            <a:r>
              <a:rPr lang="ko-KR" altLang="en-US" dirty="0" err="1"/>
              <a:t>부터</a:t>
            </a:r>
            <a:r>
              <a:rPr lang="ko-KR" altLang="en-US" dirty="0"/>
              <a:t> 진행사항</a:t>
            </a:r>
            <a:r>
              <a:rPr lang="en-US" altLang="ko-KR" dirty="0"/>
              <a:t>, </a:t>
            </a:r>
            <a:r>
              <a:rPr lang="ko-KR" altLang="en-US" dirty="0"/>
              <a:t>연구계획까지의 순서로 구성했습니다</a:t>
            </a:r>
            <a:r>
              <a:rPr lang="en-US" altLang="ko-KR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2914-19A4-9E62-97E7-C0A34F018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72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실험에서는 시각적으로 </a:t>
            </a:r>
            <a:r>
              <a:rPr lang="en-US" altLang="ko-KR" dirty="0"/>
              <a:t>KRR</a:t>
            </a:r>
            <a:r>
              <a:rPr lang="ko-KR" altLang="en-US" dirty="0"/>
              <a:t>모델이 가장 좋은 성능을 보이고는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이부분은 정량적 평가를 통해 실험을 진행할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13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BF34-4711-CF3C-E64C-0E9CEB9D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810F9-42F9-1EB4-3045-C13451D86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3A101-87B2-86A6-AA47-1521F279D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지금까지 진행한 내용이고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이번주차까지 </a:t>
            </a:r>
            <a:r>
              <a:rPr lang="ko-KR" altLang="en-US" dirty="0" err="1"/>
              <a:t>진행했어야할</a:t>
            </a:r>
            <a:endParaRPr lang="en-US" altLang="ko-KR" dirty="0"/>
          </a:p>
          <a:p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예측모델 개발</a:t>
            </a:r>
            <a:r>
              <a:rPr lang="en-US" altLang="ko-KR" dirty="0"/>
              <a:t>, </a:t>
            </a:r>
            <a:r>
              <a:rPr lang="ko-KR" altLang="en-US" dirty="0"/>
              <a:t>시각화 방법 등에 대한 내용은 대부분 마무리가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1D71-A591-FC25-59A6-214CA4618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20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BF34-4711-CF3C-E64C-0E9CEB9D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810F9-42F9-1EB4-3045-C13451D86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3A101-87B2-86A6-AA47-1521F279D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여기서 좀더 예측모델을 추가해서 연구 및 실험에 </a:t>
            </a:r>
            <a:r>
              <a:rPr lang="ko-KR" altLang="en-US" dirty="0" err="1"/>
              <a:t>추가해보는것도</a:t>
            </a:r>
            <a:r>
              <a:rPr lang="en-US" altLang="ko-KR" dirty="0"/>
              <a:t> </a:t>
            </a:r>
            <a:r>
              <a:rPr lang="ko-KR" altLang="en-US" dirty="0"/>
              <a:t>나쁘지 </a:t>
            </a:r>
            <a:r>
              <a:rPr lang="ko-KR" altLang="en-US" dirty="0" err="1"/>
              <a:t>않을것</a:t>
            </a:r>
            <a:r>
              <a:rPr lang="ko-KR" altLang="en-US" dirty="0"/>
              <a:t> 같아서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전체일정을 위처럼 수정해보았습니다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지금부터는 새로운 모델과 함께 실험과 검증을 진행하고</a:t>
            </a:r>
            <a:r>
              <a:rPr lang="en-US" altLang="ko-KR" dirty="0"/>
              <a:t>, </a:t>
            </a:r>
            <a:r>
              <a:rPr lang="ko-KR" altLang="en-US" dirty="0"/>
              <a:t>논문을 </a:t>
            </a:r>
            <a:r>
              <a:rPr lang="ko-KR" altLang="en-US" dirty="0" err="1"/>
              <a:t>작성해볼수</a:t>
            </a:r>
            <a:r>
              <a:rPr lang="ko-KR" altLang="en-US" dirty="0"/>
              <a:t> </a:t>
            </a:r>
            <a:r>
              <a:rPr lang="ko-KR" altLang="en-US" dirty="0" err="1"/>
              <a:t>있을것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1D71-A591-FC25-59A6-214CA4618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0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69B7-B883-ABC2-88BA-D58B9DB92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B85E3-7281-1787-DB9A-62B529CF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510522-465D-9749-A5D9-CC3C5388C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여기까지 이상 발표를 마치겠습니다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A46DF-6B16-B581-EB6E-9BF47961E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우선 해당 연구를 </a:t>
            </a:r>
            <a:r>
              <a:rPr lang="ko-KR" altLang="en-US" dirty="0" err="1"/>
              <a:t>시작하게된</a:t>
            </a:r>
            <a:r>
              <a:rPr lang="ko-KR" altLang="en-US" dirty="0"/>
              <a:t> 계기는 </a:t>
            </a:r>
            <a:endParaRPr lang="en-US" altLang="ko-KR" dirty="0"/>
          </a:p>
          <a:p>
            <a:r>
              <a:rPr lang="ko-KR" altLang="en-US" dirty="0"/>
              <a:t>의류분야의 사이즈 확인 방법에 대한 </a:t>
            </a:r>
            <a:r>
              <a:rPr lang="ko-KR" altLang="en-US" dirty="0" err="1"/>
              <a:t>부분에서였습니다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아래는 쇼핑몰에 들어가면 확인할 수 있는 사이즈 표 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의류의 경우에는 정확하게 </a:t>
            </a:r>
            <a:r>
              <a:rPr lang="ko-KR" altLang="en-US" dirty="0" err="1"/>
              <a:t>펼칠수</a:t>
            </a:r>
            <a:r>
              <a:rPr lang="ko-KR" altLang="en-US" dirty="0"/>
              <a:t> 있어서</a:t>
            </a:r>
            <a:r>
              <a:rPr lang="en-US" altLang="ko-KR" dirty="0"/>
              <a:t>, </a:t>
            </a:r>
            <a:r>
              <a:rPr lang="ko-KR" altLang="en-US" dirty="0"/>
              <a:t>부분별로 정확한 수치가 나와있었습니다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신발 사이즈이 경우에는 </a:t>
            </a:r>
            <a:r>
              <a:rPr lang="en-US" altLang="ko-KR" dirty="0"/>
              <a:t>250,270</a:t>
            </a:r>
            <a:r>
              <a:rPr lang="ko-KR" altLang="en-US" dirty="0"/>
              <a:t>등의 표준화된 하나의 수치만 </a:t>
            </a:r>
            <a:r>
              <a:rPr lang="ko-KR" altLang="en-US" dirty="0" err="1"/>
              <a:t>적혀있을뿐</a:t>
            </a:r>
            <a:r>
              <a:rPr lang="en-US" altLang="ko-KR" dirty="0"/>
              <a:t>, </a:t>
            </a:r>
            <a:r>
              <a:rPr lang="ko-KR" altLang="en-US" dirty="0"/>
              <a:t>다른 아무런 정보가 없었습니다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이걸 시각화 할 수 있는 기술이 있으면 어떨까</a:t>
            </a:r>
            <a:r>
              <a:rPr lang="en-US" altLang="ko-KR" dirty="0"/>
              <a:t>… </a:t>
            </a:r>
            <a:r>
              <a:rPr lang="ko-KR" altLang="en-US" dirty="0"/>
              <a:t>신발끼리 비교할 수 있으면 </a:t>
            </a:r>
            <a:r>
              <a:rPr lang="ko-KR" altLang="en-US" dirty="0" err="1"/>
              <a:t>좋을것</a:t>
            </a:r>
            <a:r>
              <a:rPr lang="ko-KR" altLang="en-US" dirty="0"/>
              <a:t> 같은데</a:t>
            </a:r>
            <a:r>
              <a:rPr lang="en-US" altLang="ko-KR" dirty="0"/>
              <a:t>? </a:t>
            </a:r>
            <a:r>
              <a:rPr lang="ko-KR" altLang="en-US" dirty="0"/>
              <a:t>라는 생각으로 시작하게 되었습니다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84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일단은 기존의 사이즈 수치들은 브랜드별로 </a:t>
            </a:r>
            <a:r>
              <a:rPr lang="ko-KR" altLang="en-US" dirty="0" err="1"/>
              <a:t>발폭</a:t>
            </a:r>
            <a:r>
              <a:rPr lang="en-US" altLang="ko-KR" dirty="0"/>
              <a:t>, </a:t>
            </a:r>
            <a:r>
              <a:rPr lang="ko-KR" altLang="en-US" dirty="0"/>
              <a:t>신발 내부 </a:t>
            </a:r>
            <a:r>
              <a:rPr lang="ko-KR" altLang="en-US" dirty="0" err="1"/>
              <a:t>여유공간등에</a:t>
            </a:r>
            <a:r>
              <a:rPr lang="ko-KR" altLang="en-US" dirty="0"/>
              <a:t> 대한 정책이 다르거나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아예 </a:t>
            </a:r>
            <a:r>
              <a:rPr lang="ko-KR" altLang="en-US" dirty="0" err="1"/>
              <a:t>나타내는것이</a:t>
            </a:r>
            <a:r>
              <a:rPr lang="ko-KR" altLang="en-US" dirty="0"/>
              <a:t> 다르기도 하여</a:t>
            </a:r>
            <a:r>
              <a:rPr lang="en-US" altLang="ko-KR" dirty="0"/>
              <a:t>, </a:t>
            </a:r>
            <a:r>
              <a:rPr lang="ko-KR" altLang="en-US" dirty="0"/>
              <a:t>정확하게 신발을 파악하기 어렵기에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시각화 연구는 도움이 될 것이다</a:t>
            </a:r>
            <a:r>
              <a:rPr lang="en-US" altLang="ko-KR" dirty="0"/>
              <a:t>! </a:t>
            </a:r>
            <a:r>
              <a:rPr lang="ko-KR" altLang="en-US" dirty="0"/>
              <a:t>라고 생각하여 시작하게 되었고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초기 시스템은 모델명과 신발종류</a:t>
            </a:r>
            <a:r>
              <a:rPr lang="en-US" altLang="ko-KR" dirty="0"/>
              <a:t>, </a:t>
            </a:r>
            <a:r>
              <a:rPr lang="ko-KR" altLang="en-US" dirty="0"/>
              <a:t>사이즈 등을 입력으로 받아</a:t>
            </a:r>
            <a:r>
              <a:rPr lang="en-US" altLang="ko-KR" dirty="0"/>
              <a:t>, </a:t>
            </a:r>
            <a:r>
              <a:rPr lang="ko-KR" altLang="en-US" dirty="0"/>
              <a:t>신발의 인솔 주요 지점좌표를 예측하고 시각화 하는 구조로 구상하였습니다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연구를 진행하기 전에 </a:t>
            </a:r>
            <a:r>
              <a:rPr lang="en-US" altLang="ko-KR" dirty="0"/>
              <a:t>“</a:t>
            </a:r>
            <a:r>
              <a:rPr lang="ko-KR" altLang="en-US" dirty="0"/>
              <a:t>그래도 브랜드별로 사이즈 정책은 동일할 것이다</a:t>
            </a:r>
            <a:r>
              <a:rPr lang="en-US" altLang="ko-KR" dirty="0"/>
              <a:t>”</a:t>
            </a:r>
            <a:r>
              <a:rPr lang="ko-KR" altLang="en-US" dirty="0"/>
              <a:t>라는 점을 가정하고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일단은 가장 보편적인 운동화에 대한 데이터에 대해서만 해결해보기로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9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전체 흐름도입니다</a:t>
            </a:r>
            <a:r>
              <a:rPr lang="en-US" altLang="ko-KR" dirty="0"/>
              <a:t>. </a:t>
            </a:r>
            <a:r>
              <a:rPr lang="ko-KR" altLang="en-US" dirty="0"/>
              <a:t>흐름도는 </a:t>
            </a:r>
            <a:r>
              <a:rPr lang="en-US" altLang="ko-KR" dirty="0"/>
              <a:t>2</a:t>
            </a:r>
            <a:r>
              <a:rPr lang="ko-KR" altLang="en-US" dirty="0"/>
              <a:t>가지의 과정으로 나뉘어 지는데</a:t>
            </a:r>
            <a:r>
              <a:rPr lang="en-US" altLang="ko-KR" dirty="0"/>
              <a:t>, </a:t>
            </a:r>
          </a:p>
          <a:p>
            <a:endParaRPr lang="en-US" dirty="0"/>
          </a:p>
          <a:p>
            <a:r>
              <a:rPr lang="ko-KR" altLang="en-US" dirty="0"/>
              <a:t>가장 먼저 데이터를 </a:t>
            </a:r>
            <a:r>
              <a:rPr lang="ko-KR" altLang="en-US" dirty="0" err="1"/>
              <a:t>전처리</a:t>
            </a:r>
            <a:r>
              <a:rPr lang="ko-KR" altLang="en-US" dirty="0"/>
              <a:t> 하는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신발 인솔의 경우는 데이터셋을 찾아본 결과 해당 연구에 맞는 데이터셋이 없어서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직접 수집하고</a:t>
            </a:r>
            <a:r>
              <a:rPr lang="en-US" altLang="ko-KR" dirty="0"/>
              <a:t>, </a:t>
            </a:r>
            <a:r>
              <a:rPr lang="ko-KR" altLang="en-US" dirty="0"/>
              <a:t>구성하는 과정부터 진행하였습니다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실제 인솔에 대한 이미지를 사진으로 촬영하고</a:t>
            </a:r>
            <a:r>
              <a:rPr lang="en-US" altLang="ko-KR" dirty="0"/>
              <a:t>, </a:t>
            </a:r>
            <a:r>
              <a:rPr lang="ko-KR" altLang="en-US" dirty="0"/>
              <a:t>이에 대한 윤곽선을 추출</a:t>
            </a:r>
            <a:r>
              <a:rPr lang="en-US" altLang="ko-KR" dirty="0"/>
              <a:t>/</a:t>
            </a:r>
            <a:r>
              <a:rPr lang="ko-KR" altLang="en-US" dirty="0"/>
              <a:t>정규화 </a:t>
            </a:r>
            <a:r>
              <a:rPr lang="ko-KR" altLang="en-US" dirty="0" err="1"/>
              <a:t>한뒤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특징점이 </a:t>
            </a:r>
            <a:r>
              <a:rPr lang="ko-KR" altLang="en-US" dirty="0" err="1"/>
              <a:t>될수</a:t>
            </a:r>
            <a:r>
              <a:rPr lang="ko-KR" altLang="en-US" dirty="0"/>
              <a:t> 있는 포인트들을 추출합니다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그런뒤</a:t>
            </a:r>
            <a:r>
              <a:rPr lang="ko-KR" altLang="en-US" dirty="0"/>
              <a:t> 사이즈와 신발종류</a:t>
            </a:r>
            <a:r>
              <a:rPr lang="en-US" altLang="ko-KR" dirty="0"/>
              <a:t>, </a:t>
            </a:r>
            <a:r>
              <a:rPr lang="ko-KR" altLang="en-US" dirty="0"/>
              <a:t>브랜드명과 결합하여 새로운 형태의 데이터셋을 구성합니다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이렇게 구성된 데이터셋은 예측모델을 통해 학습시키고</a:t>
            </a:r>
            <a:r>
              <a:rPr lang="en-US" altLang="ko-KR" dirty="0"/>
              <a:t>, </a:t>
            </a:r>
            <a:r>
              <a:rPr lang="ko-KR" altLang="en-US" dirty="0" err="1"/>
              <a:t>출력값을</a:t>
            </a:r>
            <a:r>
              <a:rPr lang="ko-KR" altLang="en-US" dirty="0"/>
              <a:t> 시각화 하는 과정을 거치게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예측 모델로는 한정된 데이터에 대한 한계로 딥러닝 모델들이 아닌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/</a:t>
            </a:r>
            <a:r>
              <a:rPr lang="ko-KR" altLang="en-US" dirty="0"/>
              <a:t>알고리즘 관련 모델들로 구성하여 학습을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이렇게 학습된 모델들이 예측된 포인트들을 각 시각화 알고리즘들로 다시 </a:t>
            </a:r>
            <a:r>
              <a:rPr lang="ko-KR" altLang="en-US" dirty="0" err="1"/>
              <a:t>그려나가는</a:t>
            </a:r>
            <a:r>
              <a:rPr lang="ko-KR" altLang="en-US" dirty="0"/>
              <a:t> 과정을 포함시켜 시각화 시스템 전체를 구성해 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0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데이터셋은 </a:t>
            </a:r>
            <a:r>
              <a:rPr lang="en-US" altLang="ko-KR" dirty="0"/>
              <a:t>9</a:t>
            </a:r>
            <a:r>
              <a:rPr lang="ko-KR" altLang="en-US" dirty="0"/>
              <a:t>월 중 </a:t>
            </a:r>
            <a:r>
              <a:rPr lang="en-US" altLang="ko-KR" dirty="0"/>
              <a:t>3</a:t>
            </a:r>
            <a:r>
              <a:rPr lang="ko-KR" altLang="en-US" dirty="0"/>
              <a:t>일정도의 기간동안 실제 매장을 섭외하여 </a:t>
            </a:r>
            <a:r>
              <a:rPr lang="en-US" altLang="ko-KR" dirty="0"/>
              <a:t>1</a:t>
            </a:r>
            <a:r>
              <a:rPr lang="ko-KR" altLang="en-US" dirty="0"/>
              <a:t>차로 직접 데이터를 수집해 보았습니다</a:t>
            </a:r>
            <a:r>
              <a:rPr lang="en-US" altLang="ko-KR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81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섭외된</a:t>
            </a:r>
            <a:r>
              <a:rPr lang="ko-KR" altLang="en-US" dirty="0"/>
              <a:t> 매장에서 실제 인솔에 대해 촬영할 수 있는 신발을 </a:t>
            </a:r>
            <a:r>
              <a:rPr lang="ko-KR" altLang="en-US" dirty="0" err="1"/>
              <a:t>추천받아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가지의 브랜드의 </a:t>
            </a:r>
            <a:r>
              <a:rPr lang="en-US" altLang="ko-KR" dirty="0"/>
              <a:t>10</a:t>
            </a:r>
            <a:r>
              <a:rPr lang="ko-KR" altLang="en-US" dirty="0"/>
              <a:t>종에 대한 운동화 데이터를 수집할 수 있었습니다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2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각 사이즈 </a:t>
            </a:r>
            <a:r>
              <a:rPr lang="en-US" altLang="ko-KR" dirty="0"/>
              <a:t>230</a:t>
            </a:r>
            <a:r>
              <a:rPr lang="ko-KR" altLang="en-US" dirty="0"/>
              <a:t>부터 </a:t>
            </a:r>
            <a:r>
              <a:rPr lang="en-US" altLang="ko-KR" dirty="0"/>
              <a:t>290</a:t>
            </a:r>
            <a:r>
              <a:rPr lang="ko-KR" altLang="en-US" dirty="0"/>
              <a:t>사이즈까지 </a:t>
            </a:r>
            <a:r>
              <a:rPr lang="en-US" altLang="ko-KR" dirty="0"/>
              <a:t>5~10</a:t>
            </a:r>
            <a:r>
              <a:rPr lang="ko-KR" altLang="en-US" dirty="0"/>
              <a:t>단위의 간격으로 신발 좌우 데이터에 대한 수집을 진행하였고</a:t>
            </a:r>
            <a:r>
              <a:rPr lang="en-US" altLang="ko-KR" dirty="0"/>
              <a:t>,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추가로 신발의 외부사진</a:t>
            </a:r>
            <a:r>
              <a:rPr lang="en-US" altLang="ko-KR" dirty="0"/>
              <a:t>, </a:t>
            </a:r>
            <a:r>
              <a:rPr lang="ko-KR" altLang="en-US" dirty="0"/>
              <a:t>그리고 신발사이즈</a:t>
            </a:r>
            <a:r>
              <a:rPr lang="en-US" altLang="ko-KR" dirty="0"/>
              <a:t>, </a:t>
            </a:r>
            <a:r>
              <a:rPr lang="ko-KR" altLang="en-US" dirty="0" err="1"/>
              <a:t>발폭</a:t>
            </a:r>
            <a:r>
              <a:rPr lang="ko-KR" altLang="en-US" dirty="0"/>
              <a:t> 등의 추가 수치 데이터 또한 같이 수집하였습니다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이렇게 수집된 데이터는 총 </a:t>
            </a:r>
            <a:r>
              <a:rPr lang="en-US" altLang="ko-KR" dirty="0"/>
              <a:t>150</a:t>
            </a:r>
            <a:r>
              <a:rPr lang="ko-KR" altLang="en-US" dirty="0"/>
              <a:t>여장의 소규모의 데이터셋으로 구축하였습니다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7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82BD-DE33-B445-FE49-921EEE46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E469C-565B-25F9-5A08-D3F195CED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13CB-E51A-293D-07C0-27A811E6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연구를 시작하면서</a:t>
            </a:r>
            <a:r>
              <a:rPr lang="en-US" altLang="ko-KR" dirty="0"/>
              <a:t>, </a:t>
            </a:r>
            <a:r>
              <a:rPr lang="ko-KR" altLang="en-US" dirty="0"/>
              <a:t>그리고 인솔 데이터를 수집하면서 생긴 여러 의문들에 대해서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점주님에 대한 인터뷰를 따로 진행하였고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인터뷰를 통해</a:t>
            </a:r>
            <a:r>
              <a:rPr lang="en-US" altLang="ko-KR" dirty="0"/>
              <a:t>, </a:t>
            </a:r>
            <a:r>
              <a:rPr lang="ko-KR" altLang="en-US" dirty="0"/>
              <a:t>현재 생산되어지는 신발의 경우는 인솔이 신발 자체에 결합되어 생산되기 때문에 수집이 어려울 것이라는 점과</a:t>
            </a:r>
            <a:endParaRPr lang="en-US" altLang="ko-KR" dirty="0"/>
          </a:p>
          <a:p>
            <a:r>
              <a:rPr lang="ko-KR" altLang="en-US" dirty="0"/>
              <a:t>브랜드별로 인솔에 대한 생산권을 하청 주는 경우가 많고</a:t>
            </a:r>
            <a:r>
              <a:rPr lang="en-US" altLang="ko-KR" dirty="0"/>
              <a:t>, </a:t>
            </a:r>
            <a:r>
              <a:rPr lang="ko-KR" altLang="en-US" dirty="0"/>
              <a:t>신발마다 재질 차이가 크기 때문에</a:t>
            </a:r>
            <a:r>
              <a:rPr lang="en-US" altLang="ko-KR" dirty="0"/>
              <a:t>, </a:t>
            </a:r>
            <a:r>
              <a:rPr lang="ko-KR" altLang="en-US" dirty="0"/>
              <a:t>브랜드별로 분류할 순 없을 것 같다는 점을 알게 되었고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CF3EE-62FF-04F3-0B7D-49BFB312C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7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4" y="8787740"/>
            <a:ext cx="22826141" cy="42954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68E735-4D31-8B03-3E21-97FEE688908E}"/>
              </a:ext>
            </a:extLst>
          </p:cNvPr>
          <p:cNvSpPr txBox="1"/>
          <p:nvPr/>
        </p:nvSpPr>
        <p:spPr>
          <a:xfrm>
            <a:off x="5498169" y="3169047"/>
            <a:ext cx="12421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i="0" dirty="0">
                <a:solidFill>
                  <a:schemeClr val="bg2">
                    <a:lumMod val="10000"/>
                  </a:schemeClr>
                </a:solidFill>
                <a:effectLst/>
                <a:latin typeface="-apple-system"/>
              </a:rPr>
              <a:t>신발 </a:t>
            </a:r>
            <a:r>
              <a:rPr lang="en-US" altLang="ko-KR" sz="6000" b="1" i="0" dirty="0">
                <a:solidFill>
                  <a:schemeClr val="bg2">
                    <a:lumMod val="10000"/>
                  </a:schemeClr>
                </a:solidFill>
                <a:effectLst/>
                <a:latin typeface="-apple-system"/>
              </a:rPr>
              <a:t>2D </a:t>
            </a:r>
            <a:r>
              <a:rPr lang="ko-KR" altLang="en-US" sz="6000" b="1" dirty="0">
                <a:solidFill>
                  <a:schemeClr val="bg2">
                    <a:lumMod val="10000"/>
                  </a:schemeClr>
                </a:solidFill>
                <a:latin typeface="-apple-system"/>
              </a:rPr>
              <a:t>사이즈 예측 모델을 이용한 비교 시각화 시스템</a:t>
            </a:r>
            <a:endParaRPr lang="en-US" altLang="ko-KR" sz="6000" b="1" i="0" dirty="0">
              <a:solidFill>
                <a:schemeClr val="bg2">
                  <a:lumMod val="1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DB3CB-CB39-755F-CF47-EF61F1EB979C}"/>
              </a:ext>
            </a:extLst>
          </p:cNvPr>
          <p:cNvSpPr txBox="1"/>
          <p:nvPr/>
        </p:nvSpPr>
        <p:spPr>
          <a:xfrm>
            <a:off x="19227498" y="11211543"/>
            <a:ext cx="256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2025210417</a:t>
            </a:r>
          </a:p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이정현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ljhyun0821@gnu.ac.kr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1A0AD-2662-6500-1A5D-353AD80AA66F}"/>
              </a:ext>
            </a:extLst>
          </p:cNvPr>
          <p:cNvSpPr txBox="1"/>
          <p:nvPr/>
        </p:nvSpPr>
        <p:spPr>
          <a:xfrm>
            <a:off x="17836738" y="10415091"/>
            <a:ext cx="39558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Intelligent Contents Lab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33D0F7-4460-60C8-1AC5-139D36BC741F}"/>
              </a:ext>
            </a:extLst>
          </p:cNvPr>
          <p:cNvSpPr txBox="1"/>
          <p:nvPr/>
        </p:nvSpPr>
        <p:spPr>
          <a:xfrm>
            <a:off x="19069050" y="49768"/>
            <a:ext cx="53149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2025-10-25</a:t>
            </a: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0F15CE-B30E-32F1-07A1-FF505C3D7C5E}"/>
              </a:ext>
            </a:extLst>
          </p:cNvPr>
          <p:cNvCxnSpPr>
            <a:cxnSpLocks/>
          </p:cNvCxnSpPr>
          <p:nvPr/>
        </p:nvCxnSpPr>
        <p:spPr>
          <a:xfrm>
            <a:off x="4989286" y="5297767"/>
            <a:ext cx="13585371" cy="778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73BE6C9-86C0-80AA-2644-4DA58877613E}"/>
              </a:ext>
            </a:extLst>
          </p:cNvPr>
          <p:cNvCxnSpPr>
            <a:cxnSpLocks/>
          </p:cNvCxnSpPr>
          <p:nvPr/>
        </p:nvCxnSpPr>
        <p:spPr>
          <a:xfrm>
            <a:off x="3962400" y="3023910"/>
            <a:ext cx="1557339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057E06-E8BB-6888-873F-698DBD62DAF9}"/>
              </a:ext>
            </a:extLst>
          </p:cNvPr>
          <p:cNvCxnSpPr>
            <a:cxnSpLocks/>
          </p:cNvCxnSpPr>
          <p:nvPr/>
        </p:nvCxnSpPr>
        <p:spPr>
          <a:xfrm>
            <a:off x="676894" y="12560565"/>
            <a:ext cx="2282614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C2D2928-A731-EFC7-A5D0-34B5EFA6700F}"/>
              </a:ext>
            </a:extLst>
          </p:cNvPr>
          <p:cNvCxnSpPr>
            <a:cxnSpLocks/>
          </p:cNvCxnSpPr>
          <p:nvPr/>
        </p:nvCxnSpPr>
        <p:spPr>
          <a:xfrm flipV="1">
            <a:off x="22050460" y="8787740"/>
            <a:ext cx="0" cy="42577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28A4132-4BB2-F4F0-F9DD-7F03E40A364B}"/>
              </a:ext>
            </a:extLst>
          </p:cNvPr>
          <p:cNvSpPr/>
          <p:nvPr/>
        </p:nvSpPr>
        <p:spPr>
          <a:xfrm>
            <a:off x="18218095" y="8981703"/>
            <a:ext cx="3574473" cy="823283"/>
          </a:xfrm>
          <a:prstGeom prst="roundRect">
            <a:avLst>
              <a:gd name="adj" fmla="val 6570"/>
            </a:avLst>
          </a:prstGeom>
          <a:solidFill>
            <a:schemeClr val="accent1"/>
          </a:solidFill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Advanced Topics in Computer Science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22860162" cy="884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/>
              <a:t>현업 인터뷰 </a:t>
            </a:r>
            <a:r>
              <a:rPr lang="en-US" altLang="ko-KR" sz="4400" b="1" dirty="0"/>
              <a:t>- </a:t>
            </a:r>
            <a:r>
              <a:rPr lang="ko-KR" altLang="en-US" sz="4400" b="1" dirty="0"/>
              <a:t>인솔 데이터 수집의 한계</a:t>
            </a:r>
            <a:endParaRPr lang="en-US" altLang="ko-KR" sz="4400" b="1" dirty="0"/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b="1" dirty="0"/>
              <a:t>Q. (</a:t>
            </a:r>
            <a:r>
              <a:rPr lang="ko-KR" altLang="en-US" sz="3200" b="1" dirty="0"/>
              <a:t>인솔 외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사용자 맞춤을 위한 대안 데이터로는 </a:t>
            </a:r>
            <a:r>
              <a:rPr lang="ko-KR" altLang="en-US" sz="3200" b="1" dirty="0" err="1"/>
              <a:t>어떤게</a:t>
            </a:r>
            <a:r>
              <a:rPr lang="ko-KR" altLang="en-US" sz="3200" b="1" dirty="0"/>
              <a:t> 적합한가</a:t>
            </a:r>
            <a:r>
              <a:rPr lang="en-US" altLang="ko-KR" sz="3200" b="1" dirty="0"/>
              <a:t>?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재질 관련 수치 데이터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인솔 및 신발의 재질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경도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 err="1">
                <a:latin typeface="+mn-ea"/>
                <a:cs typeface="Posterama" panose="020B0502040204020203" pitchFamily="34" charset="0"/>
              </a:rPr>
              <a:t>쿠셔닝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등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)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관련 수치 데이터 활용 가능</a:t>
            </a: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한계점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: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해당 데이터는 기업 내부 관리 자료일 가능성이 높아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외부 접근성이 매우 낮음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b="1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3200" b="1" dirty="0">
                <a:latin typeface="+mn-ea"/>
                <a:cs typeface="Posterama" panose="020B0502040204020203" pitchFamily="34" charset="0"/>
              </a:rPr>
              <a:t>결론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추가적인 인솔 데이터 수집에서 어려움이 있을 수 있음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브랜드가 아닌 신발자체를 분류 기준으로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현업 관점에서도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2D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인솔 외형을 </a:t>
            </a:r>
            <a:r>
              <a:rPr lang="ko-KR" altLang="en-US" sz="2800" dirty="0" err="1">
                <a:latin typeface="+mn-ea"/>
                <a:cs typeface="Posterama" panose="020B0502040204020203" pitchFamily="34" charset="0"/>
              </a:rPr>
              <a:t>시각화하는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아이디어는 충분히 의미 있다고 평가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Problem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6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21315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전체 흐름도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Flowchart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D0249E-443A-FF40-785C-37A8FED53F8E}"/>
              </a:ext>
            </a:extLst>
          </p:cNvPr>
          <p:cNvSpPr/>
          <p:nvPr/>
        </p:nvSpPr>
        <p:spPr>
          <a:xfrm>
            <a:off x="2354986" y="8814971"/>
            <a:ext cx="4033052" cy="1107907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특징점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추출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특징점이 될 수 있는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10~20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점 좌표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B0DEE8-4D5D-019D-BBDF-D6B3DDDA3EED}"/>
              </a:ext>
            </a:extLst>
          </p:cNvPr>
          <p:cNvSpPr/>
          <p:nvPr/>
        </p:nvSpPr>
        <p:spPr>
          <a:xfrm>
            <a:off x="2554221" y="4981674"/>
            <a:ext cx="263008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 원본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617C49-16B6-4519-DC63-F53B0E8CA539}"/>
              </a:ext>
            </a:extLst>
          </p:cNvPr>
          <p:cNvSpPr/>
          <p:nvPr/>
        </p:nvSpPr>
        <p:spPr>
          <a:xfrm>
            <a:off x="5983723" y="4980454"/>
            <a:ext cx="2630088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왜곡 보정 및 정규화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8F6AB1-45CE-F7E5-55DC-FDCDB1E46F45}"/>
              </a:ext>
            </a:extLst>
          </p:cNvPr>
          <p:cNvSpPr/>
          <p:nvPr/>
        </p:nvSpPr>
        <p:spPr>
          <a:xfrm>
            <a:off x="9487368" y="4976703"/>
            <a:ext cx="247891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윤곽선 추출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C376E7-C99F-569C-2789-7E379A217357}"/>
              </a:ext>
            </a:extLst>
          </p:cNvPr>
          <p:cNvGrpSpPr/>
          <p:nvPr/>
        </p:nvGrpSpPr>
        <p:grpSpPr>
          <a:xfrm>
            <a:off x="2383965" y="5798744"/>
            <a:ext cx="3209043" cy="1646009"/>
            <a:chOff x="698500" y="10045700"/>
            <a:chExt cx="4040394" cy="1974769"/>
          </a:xfrm>
        </p:grpSpPr>
        <p:sp>
          <p:nvSpPr>
            <p:cNvPr id="25" name="순서도: 수동 연산 24">
              <a:extLst>
                <a:ext uri="{FF2B5EF4-FFF2-40B4-BE49-F238E27FC236}">
                  <a16:creationId xmlns:a16="http://schemas.microsoft.com/office/drawing/2014/main" id="{7A74597E-70E9-0D98-C583-6D7B7C022984}"/>
                </a:ext>
              </a:extLst>
            </p:cNvPr>
            <p:cNvSpPr/>
            <p:nvPr/>
          </p:nvSpPr>
          <p:spPr>
            <a:xfrm flipV="1">
              <a:off x="776073" y="10045700"/>
              <a:ext cx="3902295" cy="1763670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1B6554-DA29-EFA6-04B0-420243AD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500" y="10102865"/>
              <a:ext cx="4040394" cy="19176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F7BB88-00F7-7E9C-3C49-CB4A4F998708}"/>
              </a:ext>
            </a:extLst>
          </p:cNvPr>
          <p:cNvGrpSpPr/>
          <p:nvPr/>
        </p:nvGrpSpPr>
        <p:grpSpPr>
          <a:xfrm>
            <a:off x="5983723" y="5704740"/>
            <a:ext cx="2762845" cy="1585013"/>
            <a:chOff x="6049968" y="9793234"/>
            <a:chExt cx="3285716" cy="198287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3188B6-B3D9-F124-0C05-19BDA31510B0}"/>
                </a:ext>
              </a:extLst>
            </p:cNvPr>
            <p:cNvSpPr/>
            <p:nvPr/>
          </p:nvSpPr>
          <p:spPr>
            <a:xfrm>
              <a:off x="6049968" y="9910834"/>
              <a:ext cx="3127835" cy="1865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821A27-AB17-D121-307A-B47A1DF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974" t="2102" b="22960"/>
            <a:stretch>
              <a:fillRect/>
            </a:stretch>
          </p:blipFill>
          <p:spPr>
            <a:xfrm>
              <a:off x="6049968" y="9793234"/>
              <a:ext cx="3285716" cy="18652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164C9C-3F09-8449-5D67-8B224BE78B92}"/>
              </a:ext>
            </a:extLst>
          </p:cNvPr>
          <p:cNvGrpSpPr/>
          <p:nvPr/>
        </p:nvGrpSpPr>
        <p:grpSpPr>
          <a:xfrm>
            <a:off x="9511584" y="5813650"/>
            <a:ext cx="2491772" cy="1488322"/>
            <a:chOff x="13169146" y="9708245"/>
            <a:chExt cx="5271254" cy="361112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041A5D-C4C9-4D0E-9B97-FCE550F5B311}"/>
                </a:ext>
              </a:extLst>
            </p:cNvPr>
            <p:cNvSpPr/>
            <p:nvPr/>
          </p:nvSpPr>
          <p:spPr>
            <a:xfrm>
              <a:off x="13169146" y="9708245"/>
              <a:ext cx="5271254" cy="3611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3D33B46-012E-B319-B6E7-6EC59488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6340" y="10020440"/>
              <a:ext cx="5244060" cy="31391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8C6C47A-D52E-F1D3-5847-F13E26E3A2BA}"/>
              </a:ext>
            </a:extLst>
          </p:cNvPr>
          <p:cNvSpPr/>
          <p:nvPr/>
        </p:nvSpPr>
        <p:spPr>
          <a:xfrm>
            <a:off x="5287491" y="5041731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72B9A60-4CB2-F315-612B-F037BB8EA6CB}"/>
              </a:ext>
            </a:extLst>
          </p:cNvPr>
          <p:cNvSpPr/>
          <p:nvPr/>
        </p:nvSpPr>
        <p:spPr>
          <a:xfrm rot="5400000">
            <a:off x="4043781" y="7826223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C77E8E-EF78-312E-CA86-D3BFCD53DF69}"/>
              </a:ext>
            </a:extLst>
          </p:cNvPr>
          <p:cNvSpPr/>
          <p:nvPr/>
        </p:nvSpPr>
        <p:spPr>
          <a:xfrm>
            <a:off x="8750665" y="5063747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4AEE8FD-757F-3E38-8082-4E49369F07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95" b="3792"/>
          <a:stretch/>
        </p:blipFill>
        <p:spPr>
          <a:xfrm rot="3991532">
            <a:off x="3058698" y="10679584"/>
            <a:ext cx="2625628" cy="1572520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EBBC85B-8CA1-4E8A-7221-8F118AD01B4E}"/>
              </a:ext>
            </a:extLst>
          </p:cNvPr>
          <p:cNvSpPr/>
          <p:nvPr/>
        </p:nvSpPr>
        <p:spPr>
          <a:xfrm>
            <a:off x="6803856" y="11351634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95D8F5-03E9-A6A6-83EF-79E0DA43DC1B}"/>
              </a:ext>
            </a:extLst>
          </p:cNvPr>
          <p:cNvSpPr txBox="1"/>
          <p:nvPr/>
        </p:nvSpPr>
        <p:spPr>
          <a:xfrm>
            <a:off x="8582631" y="10658015"/>
            <a:ext cx="3103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Point : [(21,6), (54,8), (214,632), (21,32)……]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Size : [260]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Brand : [Nike]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49BF65F-7C7B-F523-F833-E08E092582D2}"/>
              </a:ext>
            </a:extLst>
          </p:cNvPr>
          <p:cNvSpPr/>
          <p:nvPr/>
        </p:nvSpPr>
        <p:spPr>
          <a:xfrm>
            <a:off x="8397282" y="8048848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Brand &amp; Size Data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B429653-80EE-3B08-6E9A-0695A2104E18}"/>
              </a:ext>
            </a:extLst>
          </p:cNvPr>
          <p:cNvSpPr/>
          <p:nvPr/>
        </p:nvSpPr>
        <p:spPr>
          <a:xfrm rot="5400000">
            <a:off x="9673646" y="8990455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F6C709-6977-E044-D9CB-F30B57743C4E}"/>
              </a:ext>
            </a:extLst>
          </p:cNvPr>
          <p:cNvSpPr/>
          <p:nvPr/>
        </p:nvSpPr>
        <p:spPr>
          <a:xfrm>
            <a:off x="8239391" y="10307200"/>
            <a:ext cx="3726965" cy="28425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9547B0BE-2BE8-31CE-3F17-48FA739C505A}"/>
              </a:ext>
            </a:extLst>
          </p:cNvPr>
          <p:cNvSpPr/>
          <p:nvPr/>
        </p:nvSpPr>
        <p:spPr>
          <a:xfrm rot="5400000">
            <a:off x="15273820" y="577007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8EE551B-6396-D919-E6EA-C0BF2337F975}"/>
              </a:ext>
            </a:extLst>
          </p:cNvPr>
          <p:cNvSpPr/>
          <p:nvPr/>
        </p:nvSpPr>
        <p:spPr>
          <a:xfrm>
            <a:off x="14026756" y="6969210"/>
            <a:ext cx="3356818" cy="61805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A360A3-DA1A-FAC0-491A-7C95C4475D92}"/>
              </a:ext>
            </a:extLst>
          </p:cNvPr>
          <p:cNvSpPr/>
          <p:nvPr/>
        </p:nvSpPr>
        <p:spPr>
          <a:xfrm>
            <a:off x="14630400" y="6643312"/>
            <a:ext cx="2126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3FA18ABB-6FD9-F919-47DE-AD62F2605354}"/>
              </a:ext>
            </a:extLst>
          </p:cNvPr>
          <p:cNvSpPr/>
          <p:nvPr/>
        </p:nvSpPr>
        <p:spPr>
          <a:xfrm>
            <a:off x="17619151" y="713601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9452BA-4D44-A7DB-044B-CBDCDF1A8AD0}"/>
              </a:ext>
            </a:extLst>
          </p:cNvPr>
          <p:cNvSpPr txBox="1"/>
          <p:nvPr/>
        </p:nvSpPr>
        <p:spPr>
          <a:xfrm>
            <a:off x="18976070" y="6665746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Output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506477-4056-FB16-BBB7-4745599555DC}"/>
              </a:ext>
            </a:extLst>
          </p:cNvPr>
          <p:cNvSpPr txBox="1"/>
          <p:nvPr/>
        </p:nvSpPr>
        <p:spPr>
          <a:xfrm>
            <a:off x="18786056" y="7173290"/>
            <a:ext cx="244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Point : [(21,6), (54,8), </a:t>
            </a:r>
          </a:p>
          <a:p>
            <a:pPr algn="ctr"/>
            <a:r>
              <a:rPr lang="en-US" altLang="ko-KR" sz="2000" b="1" dirty="0"/>
              <a:t>(214,632), (21,32)……]</a:t>
            </a: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EA4DEF0F-C5A7-35DC-E939-771057F194AE}"/>
              </a:ext>
            </a:extLst>
          </p:cNvPr>
          <p:cNvSpPr/>
          <p:nvPr/>
        </p:nvSpPr>
        <p:spPr>
          <a:xfrm rot="5400000">
            <a:off x="19591313" y="8078999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E1558A1-06A7-81CC-C1E0-0FFBB3A2D2A3}"/>
              </a:ext>
            </a:extLst>
          </p:cNvPr>
          <p:cNvSpPr/>
          <p:nvPr/>
        </p:nvSpPr>
        <p:spPr>
          <a:xfrm>
            <a:off x="17790985" y="9349233"/>
            <a:ext cx="4562387" cy="38004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88F8307-C122-F93F-3484-FB1CFF52053A}"/>
              </a:ext>
            </a:extLst>
          </p:cNvPr>
          <p:cNvSpPr/>
          <p:nvPr/>
        </p:nvSpPr>
        <p:spPr>
          <a:xfrm>
            <a:off x="18327307" y="9067329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935A1F7-34CB-FF7C-1234-48E51C013F78}"/>
              </a:ext>
            </a:extLst>
          </p:cNvPr>
          <p:cNvSpPr/>
          <p:nvPr/>
        </p:nvSpPr>
        <p:spPr>
          <a:xfrm>
            <a:off x="2200772" y="4688456"/>
            <a:ext cx="10092859" cy="284251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3CC339B-9C11-E772-DD9F-2720C2A009A3}"/>
              </a:ext>
            </a:extLst>
          </p:cNvPr>
          <p:cNvSpPr/>
          <p:nvPr/>
        </p:nvSpPr>
        <p:spPr>
          <a:xfrm>
            <a:off x="14236891" y="7774072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000246E-2774-683B-BF7D-F2B80486A869}"/>
              </a:ext>
            </a:extLst>
          </p:cNvPr>
          <p:cNvSpPr/>
          <p:nvPr/>
        </p:nvSpPr>
        <p:spPr>
          <a:xfrm>
            <a:off x="14236891" y="11243537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Kernel ridge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B3D2106-832B-A787-BE34-A865DE03E33B}"/>
              </a:ext>
            </a:extLst>
          </p:cNvPr>
          <p:cNvSpPr/>
          <p:nvPr/>
        </p:nvSpPr>
        <p:spPr>
          <a:xfrm>
            <a:off x="14236891" y="9462498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process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EBA03F-6C2C-244F-8C09-86810FBE2B4D}"/>
              </a:ext>
            </a:extLst>
          </p:cNvPr>
          <p:cNvSpPr/>
          <p:nvPr/>
        </p:nvSpPr>
        <p:spPr>
          <a:xfrm>
            <a:off x="1692883" y="4124050"/>
            <a:ext cx="11145794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D37175E-7B8F-44F9-BA5B-9337B9DA4CA2}"/>
              </a:ext>
            </a:extLst>
          </p:cNvPr>
          <p:cNvSpPr/>
          <p:nvPr/>
        </p:nvSpPr>
        <p:spPr>
          <a:xfrm>
            <a:off x="5486723" y="3818521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Processing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336C812-76E1-C181-7196-657DCDC916CB}"/>
              </a:ext>
            </a:extLst>
          </p:cNvPr>
          <p:cNvSpPr/>
          <p:nvPr/>
        </p:nvSpPr>
        <p:spPr>
          <a:xfrm>
            <a:off x="13370822" y="4124050"/>
            <a:ext cx="9454958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76F736-7EB3-D6BC-40DE-9AACFD2D306D}"/>
              </a:ext>
            </a:extLst>
          </p:cNvPr>
          <p:cNvSpPr/>
          <p:nvPr/>
        </p:nvSpPr>
        <p:spPr>
          <a:xfrm>
            <a:off x="15730157" y="3782067"/>
            <a:ext cx="4670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Predictions and 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45D00BA-CBF0-9633-1DFE-C11A837FA60A}"/>
              </a:ext>
            </a:extLst>
          </p:cNvPr>
          <p:cNvSpPr txBox="1"/>
          <p:nvPr/>
        </p:nvSpPr>
        <p:spPr>
          <a:xfrm>
            <a:off x="14162749" y="4825931"/>
            <a:ext cx="3103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Size : [260]</a:t>
            </a:r>
          </a:p>
          <a:p>
            <a:pPr algn="ctr"/>
            <a:r>
              <a:rPr lang="en-US" altLang="ko-KR" sz="2400" b="1" dirty="0"/>
              <a:t>Brand : [Nike]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9B3EE2-EF31-FF26-75A2-37037624276A}"/>
              </a:ext>
            </a:extLst>
          </p:cNvPr>
          <p:cNvSpPr txBox="1"/>
          <p:nvPr/>
        </p:nvSpPr>
        <p:spPr>
          <a:xfrm>
            <a:off x="13192126" y="4955249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 :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AE50D86-C3C4-8BB0-8171-850BED165B12}"/>
              </a:ext>
            </a:extLst>
          </p:cNvPr>
          <p:cNvSpPr/>
          <p:nvPr/>
        </p:nvSpPr>
        <p:spPr>
          <a:xfrm>
            <a:off x="8614612" y="10006459"/>
            <a:ext cx="3044070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3677AAB-2CF6-10D1-7375-43399C4B3043}"/>
              </a:ext>
            </a:extLst>
          </p:cNvPr>
          <p:cNvSpPr/>
          <p:nvPr/>
        </p:nvSpPr>
        <p:spPr>
          <a:xfrm>
            <a:off x="18577240" y="9866218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Landmark Ordering &amp; Cleanup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924B1853-57B0-3445-8464-C68EFC10B870}"/>
              </a:ext>
            </a:extLst>
          </p:cNvPr>
          <p:cNvSpPr/>
          <p:nvPr/>
        </p:nvSpPr>
        <p:spPr>
          <a:xfrm>
            <a:off x="18593068" y="10970454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Closed B-spline / NURBS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62E26B8-48F3-9E21-7813-5A360451A249}"/>
              </a:ext>
            </a:extLst>
          </p:cNvPr>
          <p:cNvSpPr/>
          <p:nvPr/>
        </p:nvSpPr>
        <p:spPr>
          <a:xfrm>
            <a:off x="18630249" y="12068400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Centripetal </a:t>
            </a:r>
          </a:p>
          <a:p>
            <a:pPr algn="ctr"/>
            <a:r>
              <a:rPr lang="en-US" altLang="ko-KR" sz="2400" b="1" dirty="0" err="1">
                <a:solidFill>
                  <a:schemeClr val="tx1"/>
                </a:solidFill>
              </a:rPr>
              <a:t>Catmull</a:t>
            </a:r>
            <a:r>
              <a:rPr lang="en-US" altLang="ko-KR" sz="2400" b="1" dirty="0">
                <a:solidFill>
                  <a:schemeClr val="tx1"/>
                </a:solidFill>
              </a:rPr>
              <a:t>-Rom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1B250CBC-BBB4-56EB-1ACE-70DF3BB77567}"/>
              </a:ext>
            </a:extLst>
          </p:cNvPr>
          <p:cNvSpPr/>
          <p:nvPr/>
        </p:nvSpPr>
        <p:spPr>
          <a:xfrm>
            <a:off x="14236891" y="5015395"/>
            <a:ext cx="2929552" cy="830997"/>
          </a:xfrm>
          <a:prstGeom prst="mathMultiply">
            <a:avLst>
              <a:gd name="adj1" fmla="val 131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3609C64D-7904-F71B-B7CC-1EE9BE6A5C42}"/>
              </a:ext>
            </a:extLst>
          </p:cNvPr>
          <p:cNvSpPr/>
          <p:nvPr/>
        </p:nvSpPr>
        <p:spPr>
          <a:xfrm>
            <a:off x="8097910" y="12318722"/>
            <a:ext cx="2929552" cy="830997"/>
          </a:xfrm>
          <a:prstGeom prst="mathMultiply">
            <a:avLst>
              <a:gd name="adj1" fmla="val 131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F1391-7C20-EA1D-FA0D-5E0C6B93A549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9126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21315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전체 흐름도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Flowchart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D0249E-443A-FF40-785C-37A8FED53F8E}"/>
              </a:ext>
            </a:extLst>
          </p:cNvPr>
          <p:cNvSpPr/>
          <p:nvPr/>
        </p:nvSpPr>
        <p:spPr>
          <a:xfrm>
            <a:off x="2354986" y="8814971"/>
            <a:ext cx="4033052" cy="1107907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특징점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추출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특징점이 될 수 있는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10~20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점 좌표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B0DEE8-4D5D-019D-BBDF-D6B3DDDA3EED}"/>
              </a:ext>
            </a:extLst>
          </p:cNvPr>
          <p:cNvSpPr/>
          <p:nvPr/>
        </p:nvSpPr>
        <p:spPr>
          <a:xfrm>
            <a:off x="2554221" y="4981674"/>
            <a:ext cx="263008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 원본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617C49-16B6-4519-DC63-F53B0E8CA539}"/>
              </a:ext>
            </a:extLst>
          </p:cNvPr>
          <p:cNvSpPr/>
          <p:nvPr/>
        </p:nvSpPr>
        <p:spPr>
          <a:xfrm>
            <a:off x="5983723" y="4980454"/>
            <a:ext cx="2630088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왜곡 보정 및 정규화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8F6AB1-45CE-F7E5-55DC-FDCDB1E46F45}"/>
              </a:ext>
            </a:extLst>
          </p:cNvPr>
          <p:cNvSpPr/>
          <p:nvPr/>
        </p:nvSpPr>
        <p:spPr>
          <a:xfrm>
            <a:off x="9487368" y="4976703"/>
            <a:ext cx="247891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윤곽선 추출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C376E7-C99F-569C-2789-7E379A217357}"/>
              </a:ext>
            </a:extLst>
          </p:cNvPr>
          <p:cNvGrpSpPr/>
          <p:nvPr/>
        </p:nvGrpSpPr>
        <p:grpSpPr>
          <a:xfrm>
            <a:off x="2383965" y="5798744"/>
            <a:ext cx="3209043" cy="1646009"/>
            <a:chOff x="698500" y="10045700"/>
            <a:chExt cx="4040394" cy="1974769"/>
          </a:xfrm>
        </p:grpSpPr>
        <p:sp>
          <p:nvSpPr>
            <p:cNvPr id="25" name="순서도: 수동 연산 24">
              <a:extLst>
                <a:ext uri="{FF2B5EF4-FFF2-40B4-BE49-F238E27FC236}">
                  <a16:creationId xmlns:a16="http://schemas.microsoft.com/office/drawing/2014/main" id="{7A74597E-70E9-0D98-C583-6D7B7C022984}"/>
                </a:ext>
              </a:extLst>
            </p:cNvPr>
            <p:cNvSpPr/>
            <p:nvPr/>
          </p:nvSpPr>
          <p:spPr>
            <a:xfrm flipV="1">
              <a:off x="776073" y="10045700"/>
              <a:ext cx="3902295" cy="1763670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1B6554-DA29-EFA6-04B0-420243AD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500" y="10102865"/>
              <a:ext cx="4040394" cy="19176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F7BB88-00F7-7E9C-3C49-CB4A4F998708}"/>
              </a:ext>
            </a:extLst>
          </p:cNvPr>
          <p:cNvGrpSpPr/>
          <p:nvPr/>
        </p:nvGrpSpPr>
        <p:grpSpPr>
          <a:xfrm>
            <a:off x="5983723" y="5704740"/>
            <a:ext cx="2762845" cy="1585013"/>
            <a:chOff x="6049968" y="9793234"/>
            <a:chExt cx="3285716" cy="198287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3188B6-B3D9-F124-0C05-19BDA31510B0}"/>
                </a:ext>
              </a:extLst>
            </p:cNvPr>
            <p:cNvSpPr/>
            <p:nvPr/>
          </p:nvSpPr>
          <p:spPr>
            <a:xfrm>
              <a:off x="6049968" y="9910834"/>
              <a:ext cx="3127835" cy="1865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821A27-AB17-D121-307A-B47A1DF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974" t="2102" b="22960"/>
            <a:stretch>
              <a:fillRect/>
            </a:stretch>
          </p:blipFill>
          <p:spPr>
            <a:xfrm>
              <a:off x="6049968" y="9793234"/>
              <a:ext cx="3285716" cy="18652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164C9C-3F09-8449-5D67-8B224BE78B92}"/>
              </a:ext>
            </a:extLst>
          </p:cNvPr>
          <p:cNvGrpSpPr/>
          <p:nvPr/>
        </p:nvGrpSpPr>
        <p:grpSpPr>
          <a:xfrm>
            <a:off x="9511584" y="5813650"/>
            <a:ext cx="2491772" cy="1488322"/>
            <a:chOff x="13169146" y="9708245"/>
            <a:chExt cx="5271254" cy="361112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041A5D-C4C9-4D0E-9B97-FCE550F5B311}"/>
                </a:ext>
              </a:extLst>
            </p:cNvPr>
            <p:cNvSpPr/>
            <p:nvPr/>
          </p:nvSpPr>
          <p:spPr>
            <a:xfrm>
              <a:off x="13169146" y="9708245"/>
              <a:ext cx="5271254" cy="3611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3D33B46-012E-B319-B6E7-6EC59488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6340" y="10020440"/>
              <a:ext cx="5244060" cy="31391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8C6C47A-D52E-F1D3-5847-F13E26E3A2BA}"/>
              </a:ext>
            </a:extLst>
          </p:cNvPr>
          <p:cNvSpPr/>
          <p:nvPr/>
        </p:nvSpPr>
        <p:spPr>
          <a:xfrm>
            <a:off x="5287491" y="5041731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72B9A60-4CB2-F315-612B-F037BB8EA6CB}"/>
              </a:ext>
            </a:extLst>
          </p:cNvPr>
          <p:cNvSpPr/>
          <p:nvPr/>
        </p:nvSpPr>
        <p:spPr>
          <a:xfrm rot="5400000">
            <a:off x="4043781" y="7826223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C77E8E-EF78-312E-CA86-D3BFCD53DF69}"/>
              </a:ext>
            </a:extLst>
          </p:cNvPr>
          <p:cNvSpPr/>
          <p:nvPr/>
        </p:nvSpPr>
        <p:spPr>
          <a:xfrm>
            <a:off x="8750665" y="5063747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4AEE8FD-757F-3E38-8082-4E49369F07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95" b="3792"/>
          <a:stretch/>
        </p:blipFill>
        <p:spPr>
          <a:xfrm rot="3991532">
            <a:off x="3058698" y="10679584"/>
            <a:ext cx="2625628" cy="1572520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EBBC85B-8CA1-4E8A-7221-8F118AD01B4E}"/>
              </a:ext>
            </a:extLst>
          </p:cNvPr>
          <p:cNvSpPr/>
          <p:nvPr/>
        </p:nvSpPr>
        <p:spPr>
          <a:xfrm>
            <a:off x="6803856" y="11351634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95D8F5-03E9-A6A6-83EF-79E0DA43DC1B}"/>
              </a:ext>
            </a:extLst>
          </p:cNvPr>
          <p:cNvSpPr txBox="1"/>
          <p:nvPr/>
        </p:nvSpPr>
        <p:spPr>
          <a:xfrm>
            <a:off x="8582631" y="10942219"/>
            <a:ext cx="3103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Point : [(21,6), (54,8), (214,632), (21,32)……]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Size : [260]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49BF65F-7C7B-F523-F833-E08E092582D2}"/>
              </a:ext>
            </a:extLst>
          </p:cNvPr>
          <p:cNvSpPr/>
          <p:nvPr/>
        </p:nvSpPr>
        <p:spPr>
          <a:xfrm>
            <a:off x="8397282" y="8048848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Brand &amp; Size Data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B429653-80EE-3B08-6E9A-0695A2104E18}"/>
              </a:ext>
            </a:extLst>
          </p:cNvPr>
          <p:cNvSpPr/>
          <p:nvPr/>
        </p:nvSpPr>
        <p:spPr>
          <a:xfrm rot="5400000">
            <a:off x="9673646" y="8990455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F6C709-6977-E044-D9CB-F30B57743C4E}"/>
              </a:ext>
            </a:extLst>
          </p:cNvPr>
          <p:cNvSpPr/>
          <p:nvPr/>
        </p:nvSpPr>
        <p:spPr>
          <a:xfrm>
            <a:off x="8239391" y="10307200"/>
            <a:ext cx="3726965" cy="28425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9547B0BE-2BE8-31CE-3F17-48FA739C505A}"/>
              </a:ext>
            </a:extLst>
          </p:cNvPr>
          <p:cNvSpPr/>
          <p:nvPr/>
        </p:nvSpPr>
        <p:spPr>
          <a:xfrm rot="5400000">
            <a:off x="15273820" y="577007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8EE551B-6396-D919-E6EA-C0BF2337F975}"/>
              </a:ext>
            </a:extLst>
          </p:cNvPr>
          <p:cNvSpPr/>
          <p:nvPr/>
        </p:nvSpPr>
        <p:spPr>
          <a:xfrm>
            <a:off x="14026756" y="6969210"/>
            <a:ext cx="3356818" cy="61805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A360A3-DA1A-FAC0-491A-7C95C4475D92}"/>
              </a:ext>
            </a:extLst>
          </p:cNvPr>
          <p:cNvSpPr/>
          <p:nvPr/>
        </p:nvSpPr>
        <p:spPr>
          <a:xfrm>
            <a:off x="14630400" y="6643312"/>
            <a:ext cx="2126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3FA18ABB-6FD9-F919-47DE-AD62F2605354}"/>
              </a:ext>
            </a:extLst>
          </p:cNvPr>
          <p:cNvSpPr/>
          <p:nvPr/>
        </p:nvSpPr>
        <p:spPr>
          <a:xfrm>
            <a:off x="17619151" y="713601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9452BA-4D44-A7DB-044B-CBDCDF1A8AD0}"/>
              </a:ext>
            </a:extLst>
          </p:cNvPr>
          <p:cNvSpPr txBox="1"/>
          <p:nvPr/>
        </p:nvSpPr>
        <p:spPr>
          <a:xfrm>
            <a:off x="18976070" y="6665746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Output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935A1F7-34CB-FF7C-1234-48E51C013F78}"/>
              </a:ext>
            </a:extLst>
          </p:cNvPr>
          <p:cNvSpPr/>
          <p:nvPr/>
        </p:nvSpPr>
        <p:spPr>
          <a:xfrm>
            <a:off x="2200772" y="4688456"/>
            <a:ext cx="10092859" cy="284251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3CC339B-9C11-E772-DD9F-2720C2A009A3}"/>
              </a:ext>
            </a:extLst>
          </p:cNvPr>
          <p:cNvSpPr/>
          <p:nvPr/>
        </p:nvSpPr>
        <p:spPr>
          <a:xfrm>
            <a:off x="14236891" y="7774072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000246E-2774-683B-BF7D-F2B80486A869}"/>
              </a:ext>
            </a:extLst>
          </p:cNvPr>
          <p:cNvSpPr/>
          <p:nvPr/>
        </p:nvSpPr>
        <p:spPr>
          <a:xfrm>
            <a:off x="14236891" y="11243537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Kernel ridge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B3D2106-832B-A787-BE34-A865DE03E33B}"/>
              </a:ext>
            </a:extLst>
          </p:cNvPr>
          <p:cNvSpPr/>
          <p:nvPr/>
        </p:nvSpPr>
        <p:spPr>
          <a:xfrm>
            <a:off x="14236891" y="9462498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process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EBA03F-6C2C-244F-8C09-86810FBE2B4D}"/>
              </a:ext>
            </a:extLst>
          </p:cNvPr>
          <p:cNvSpPr/>
          <p:nvPr/>
        </p:nvSpPr>
        <p:spPr>
          <a:xfrm>
            <a:off x="1692883" y="4124050"/>
            <a:ext cx="11145794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D37175E-7B8F-44F9-BA5B-9337B9DA4CA2}"/>
              </a:ext>
            </a:extLst>
          </p:cNvPr>
          <p:cNvSpPr/>
          <p:nvPr/>
        </p:nvSpPr>
        <p:spPr>
          <a:xfrm>
            <a:off x="5486723" y="3818521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Processing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336C812-76E1-C181-7196-657DCDC916CB}"/>
              </a:ext>
            </a:extLst>
          </p:cNvPr>
          <p:cNvSpPr/>
          <p:nvPr/>
        </p:nvSpPr>
        <p:spPr>
          <a:xfrm>
            <a:off x="13370821" y="4124050"/>
            <a:ext cx="10588929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76F736-7EB3-D6BC-40DE-9AACFD2D306D}"/>
              </a:ext>
            </a:extLst>
          </p:cNvPr>
          <p:cNvSpPr/>
          <p:nvPr/>
        </p:nvSpPr>
        <p:spPr>
          <a:xfrm>
            <a:off x="15730157" y="3782067"/>
            <a:ext cx="4670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Predictions and 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45D00BA-CBF0-9633-1DFE-C11A837FA60A}"/>
              </a:ext>
            </a:extLst>
          </p:cNvPr>
          <p:cNvSpPr txBox="1"/>
          <p:nvPr/>
        </p:nvSpPr>
        <p:spPr>
          <a:xfrm>
            <a:off x="14778681" y="4958663"/>
            <a:ext cx="791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 Size : [230], Point : [(21,6),(21,32)……]]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9B3EE2-EF31-FF26-75A2-37037624276A}"/>
              </a:ext>
            </a:extLst>
          </p:cNvPr>
          <p:cNvSpPr txBox="1"/>
          <p:nvPr/>
        </p:nvSpPr>
        <p:spPr>
          <a:xfrm>
            <a:off x="13192126" y="4955249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 :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AE50D86-C3C4-8BB0-8171-850BED165B12}"/>
              </a:ext>
            </a:extLst>
          </p:cNvPr>
          <p:cNvSpPr/>
          <p:nvPr/>
        </p:nvSpPr>
        <p:spPr>
          <a:xfrm>
            <a:off x="8614612" y="10006459"/>
            <a:ext cx="3044070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C2A73-4307-7655-3F49-DA2D30583909}"/>
              </a:ext>
            </a:extLst>
          </p:cNvPr>
          <p:cNvSpPr txBox="1"/>
          <p:nvPr/>
        </p:nvSpPr>
        <p:spPr>
          <a:xfrm>
            <a:off x="18497662" y="7115476"/>
            <a:ext cx="5771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[ Size : [230], Point : [(21,6),(21,32)……]],</a:t>
            </a:r>
          </a:p>
          <a:p>
            <a:r>
              <a:rPr lang="en-US" altLang="ko-KR" sz="2000" b="1" dirty="0"/>
              <a:t>[ Size : [240], Point : [(18,4),(22,35)……]],</a:t>
            </a:r>
          </a:p>
          <a:p>
            <a:r>
              <a:rPr lang="en-US" altLang="ko-KR" sz="2000" b="1" dirty="0"/>
              <a:t>[ Size : [250], Point : [(17,3),(23,38)……]],</a:t>
            </a:r>
          </a:p>
          <a:p>
            <a:r>
              <a:rPr lang="en-US" altLang="ko-KR" sz="2000" b="1" dirty="0"/>
              <a:t>[ Size : [260], Point : [(16,2),(25,39)……]],</a:t>
            </a:r>
          </a:p>
          <a:p>
            <a:r>
              <a:rPr lang="en-US" altLang="ko-KR" sz="2000" b="1" dirty="0"/>
              <a:t>[ Size : [270], Point : [(15,2),(27,43)……]],</a:t>
            </a:r>
          </a:p>
          <a:p>
            <a:r>
              <a:rPr lang="en-US" altLang="ko-KR" sz="2000" b="1" dirty="0"/>
              <a:t>……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5306BBF-C6CF-C32F-F0CD-19E1FC8CF8B1}"/>
              </a:ext>
            </a:extLst>
          </p:cNvPr>
          <p:cNvSpPr/>
          <p:nvPr/>
        </p:nvSpPr>
        <p:spPr>
          <a:xfrm rot="5400000">
            <a:off x="20260989" y="905224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F4848A-0112-3751-FCB4-7B37443E5B41}"/>
              </a:ext>
            </a:extLst>
          </p:cNvPr>
          <p:cNvSpPr/>
          <p:nvPr/>
        </p:nvSpPr>
        <p:spPr>
          <a:xfrm>
            <a:off x="17790985" y="10307200"/>
            <a:ext cx="5771008" cy="284251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95C053-87AA-1E99-AF49-352281615976}"/>
              </a:ext>
            </a:extLst>
          </p:cNvPr>
          <p:cNvSpPr/>
          <p:nvPr/>
        </p:nvSpPr>
        <p:spPr>
          <a:xfrm>
            <a:off x="18984626" y="9991899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그림 7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D7BB4B-3198-FAAD-6843-9BC9B48E9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222" y="11503826"/>
            <a:ext cx="529292" cy="1440000"/>
          </a:xfrm>
          <a:prstGeom prst="rect">
            <a:avLst/>
          </a:prstGeom>
        </p:spPr>
      </p:pic>
      <p:pic>
        <p:nvPicPr>
          <p:cNvPr id="10" name="그림 9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BFFE4A-32C8-8C8B-2CB7-6C9AD7B42C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47269" y="11323826"/>
            <a:ext cx="595454" cy="1620000"/>
          </a:xfrm>
          <a:prstGeom prst="rect">
            <a:avLst/>
          </a:prstGeom>
        </p:spPr>
      </p:pic>
      <p:pic>
        <p:nvPicPr>
          <p:cNvPr id="11" name="그림 10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E30236-9182-1BB7-63B9-1EFF79454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48478" y="11143826"/>
            <a:ext cx="661615" cy="1800000"/>
          </a:xfrm>
          <a:prstGeom prst="rect">
            <a:avLst/>
          </a:prstGeom>
        </p:spPr>
      </p:pic>
      <p:pic>
        <p:nvPicPr>
          <p:cNvPr id="13" name="그림 12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52A6F2-2449-00E9-1D23-C2B94D0A9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15848" y="10963826"/>
            <a:ext cx="727777" cy="1980000"/>
          </a:xfrm>
          <a:prstGeom prst="rect">
            <a:avLst/>
          </a:prstGeom>
        </p:spPr>
      </p:pic>
      <p:pic>
        <p:nvPicPr>
          <p:cNvPr id="14" name="그림 13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0DE001-A8E6-3C21-3D67-93BB37F57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49380" y="10783826"/>
            <a:ext cx="793938" cy="2160000"/>
          </a:xfrm>
          <a:prstGeom prst="rect">
            <a:avLst/>
          </a:prstGeom>
        </p:spPr>
      </p:pic>
      <p:pic>
        <p:nvPicPr>
          <p:cNvPr id="16" name="그림 15" descr="스케치, 라인 아트, 그림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C5BFFC-62D2-7C46-B018-D51F64F6BA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49075" y="10603826"/>
            <a:ext cx="860100" cy="23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362196-DCD8-A1DF-E861-2EBCF36C7B11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805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644F9-33B3-5C91-6899-0B08C194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681373" y="7472251"/>
            <a:ext cx="5223956" cy="3917967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CEF2753-A1FA-D174-B489-4BA7BF6D8119}"/>
              </a:ext>
            </a:extLst>
          </p:cNvPr>
          <p:cNvCxnSpPr>
            <a:cxnSpLocks/>
          </p:cNvCxnSpPr>
          <p:nvPr/>
        </p:nvCxnSpPr>
        <p:spPr>
          <a:xfrm>
            <a:off x="16924150" y="11360257"/>
            <a:ext cx="4773478" cy="16273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22282955" cy="3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j-ea"/>
                <a:ea typeface="+mj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j-ea"/>
                <a:ea typeface="+mj-ea"/>
                <a:cs typeface="Posterama" panose="020B0502040204020203" pitchFamily="34" charset="0"/>
              </a:rPr>
              <a:t>이미지 왜곡 처리</a:t>
            </a:r>
            <a:endParaRPr lang="en-US" altLang="ko-KR" sz="4400" b="1" i="0" dirty="0">
              <a:effectLst/>
              <a:latin typeface="+mj-ea"/>
              <a:ea typeface="+mj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j-ea"/>
              <a:ea typeface="+mj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j-ea"/>
                <a:ea typeface="+mj-ea"/>
                <a:cs typeface="Posterama" panose="020B0502040204020203" pitchFamily="34" charset="0"/>
              </a:rPr>
              <a:t> 상황</a:t>
            </a:r>
            <a:r>
              <a:rPr lang="ko-KR" altLang="en-US" sz="2800" dirty="0">
                <a:latin typeface="+mj-ea"/>
                <a:ea typeface="+mj-ea"/>
              </a:rPr>
              <a:t>에 따라 비스듬한 사각형으로 왜곡되어 촬영될 수 있음  </a:t>
            </a:r>
            <a:r>
              <a:rPr lang="en-US" altLang="ko-KR" sz="2800" dirty="0">
                <a:latin typeface="+mj-ea"/>
                <a:ea typeface="+mj-ea"/>
              </a:rPr>
              <a:t>&gt;&gt;  </a:t>
            </a:r>
            <a:r>
              <a:rPr lang="ko-KR" altLang="en-US" sz="2800" b="1" dirty="0">
                <a:latin typeface="+mj-ea"/>
                <a:ea typeface="+mj-ea"/>
              </a:rPr>
              <a:t>공간 왜곡 발생</a:t>
            </a:r>
            <a:endParaRPr lang="en-US" altLang="ko-KR" sz="2800" b="1" dirty="0">
              <a:latin typeface="+mj-ea"/>
              <a:ea typeface="+mj-ea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HSV </a:t>
            </a:r>
            <a:r>
              <a:rPr lang="ko-KR" altLang="en-US" sz="2800" dirty="0">
                <a:latin typeface="+mj-ea"/>
                <a:ea typeface="+mj-ea"/>
              </a:rPr>
              <a:t>변환   </a:t>
            </a:r>
            <a:r>
              <a:rPr lang="en-US" altLang="ko-KR" sz="2800" dirty="0">
                <a:latin typeface="+mj-ea"/>
                <a:ea typeface="+mj-ea"/>
                <a:sym typeface="Wingdings" panose="05000000000000000000" pitchFamily="2" charset="2"/>
              </a:rPr>
              <a:t>   </a:t>
            </a:r>
            <a:r>
              <a:rPr lang="ko-KR" altLang="en-US" sz="2800" dirty="0">
                <a:latin typeface="+mj-ea"/>
                <a:ea typeface="+mj-ea"/>
              </a:rPr>
              <a:t>마스크 생성</a:t>
            </a:r>
            <a:r>
              <a:rPr lang="en-US" altLang="ko-KR" sz="2800" dirty="0">
                <a:latin typeface="+mj-ea"/>
                <a:ea typeface="+mj-ea"/>
              </a:rPr>
              <a:t>(</a:t>
            </a:r>
            <a:r>
              <a:rPr lang="ko-KR" altLang="en-US" sz="2800" dirty="0">
                <a:latin typeface="+mj-ea"/>
                <a:ea typeface="+mj-ea"/>
              </a:rPr>
              <a:t>특정색상에 대한 영역</a:t>
            </a:r>
            <a:r>
              <a:rPr lang="en-US" altLang="ko-KR" sz="2800" dirty="0">
                <a:latin typeface="+mj-ea"/>
                <a:ea typeface="+mj-ea"/>
              </a:rPr>
              <a:t>)   </a:t>
            </a:r>
            <a:r>
              <a:rPr lang="en-US" altLang="ko-KR" sz="2800" dirty="0">
                <a:latin typeface="+mj-ea"/>
                <a:ea typeface="+mj-ea"/>
                <a:sym typeface="Wingdings" panose="05000000000000000000" pitchFamily="2" charset="2"/>
              </a:rPr>
              <a:t>   </a:t>
            </a:r>
            <a:r>
              <a:rPr lang="ko-KR" altLang="en-US" sz="2800" dirty="0">
                <a:latin typeface="+mj-ea"/>
                <a:ea typeface="+mj-ea"/>
              </a:rPr>
              <a:t>꼭짓점 검출   </a:t>
            </a:r>
            <a:r>
              <a:rPr lang="en-US" altLang="ko-KR" sz="2800" dirty="0">
                <a:latin typeface="+mj-ea"/>
                <a:ea typeface="+mj-ea"/>
                <a:sym typeface="Wingdings" panose="05000000000000000000" pitchFamily="2" charset="2"/>
              </a:rPr>
              <a:t>   </a:t>
            </a:r>
            <a:r>
              <a:rPr lang="ko-KR" altLang="en-US" sz="2800" dirty="0">
                <a:latin typeface="+mj-ea"/>
                <a:ea typeface="+mj-ea"/>
                <a:sym typeface="Wingdings" panose="05000000000000000000" pitchFamily="2" charset="2"/>
              </a:rPr>
              <a:t>공간 </a:t>
            </a:r>
            <a:r>
              <a:rPr lang="ko-KR" altLang="en-US" sz="2800" dirty="0">
                <a:latin typeface="+mj-ea"/>
                <a:ea typeface="+mj-ea"/>
              </a:rPr>
              <a:t>변환</a:t>
            </a:r>
            <a:endParaRPr lang="en-US" altLang="ko-KR" sz="2800" dirty="0">
              <a:latin typeface="+mj-ea"/>
              <a:ea typeface="+mj-ea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j-ea"/>
                <a:ea typeface="+mj-ea"/>
                <a:cs typeface="Posterama" panose="020B0502040204020203" pitchFamily="34" charset="0"/>
              </a:rPr>
              <a:t>특정 색상에 대한 용지는 </a:t>
            </a: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</a:rPr>
              <a:t>A4</a:t>
            </a:r>
            <a:r>
              <a:rPr lang="ko-KR" altLang="en-US" sz="2800" dirty="0">
                <a:latin typeface="+mj-ea"/>
                <a:ea typeface="+mj-ea"/>
                <a:cs typeface="Posterama" panose="020B0502040204020203" pitchFamily="34" charset="0"/>
              </a:rPr>
              <a:t>크기로 동일하게 세팅함 </a:t>
            </a: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</a:rPr>
              <a:t>(Size</a:t>
            </a:r>
            <a:r>
              <a:rPr lang="ko-KR" altLang="en-US" sz="2800" dirty="0">
                <a:latin typeface="+mj-ea"/>
                <a:ea typeface="+mj-ea"/>
                <a:cs typeface="Posterama" panose="020B0502040204020203" pitchFamily="34" charset="0"/>
              </a:rPr>
              <a:t>일치를 위함</a:t>
            </a:r>
            <a:r>
              <a:rPr lang="en-US" altLang="ko-KR" sz="2800" dirty="0">
                <a:latin typeface="+mj-ea"/>
                <a:ea typeface="+mj-ea"/>
                <a:cs typeface="Posterama" panose="020B0502040204020203" pitchFamily="34" charset="0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 Process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4E4C6E-B3F8-8AA4-DEEF-E3E810A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0"/>
          <a:stretch/>
        </p:blipFill>
        <p:spPr>
          <a:xfrm rot="16200000">
            <a:off x="18079366" y="9379107"/>
            <a:ext cx="4186039" cy="3061896"/>
          </a:xfrm>
          <a:prstGeom prst="rect">
            <a:avLst/>
          </a:prstGeom>
        </p:spPr>
      </p:pic>
      <p:pic>
        <p:nvPicPr>
          <p:cNvPr id="28" name="그림 27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853697-CE87-E13A-29CD-B5450C8B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95339" y="9159480"/>
            <a:ext cx="6316437" cy="4737327"/>
          </a:xfrm>
          <a:prstGeom prst="rect">
            <a:avLst/>
          </a:prstGeom>
          <a:scene3d>
            <a:camera prst="orthographicFront">
              <a:rot lat="19199990" lon="17999983" rev="20099999"/>
            </a:camera>
            <a:lightRig rig="threePt" dir="t"/>
          </a:scene3d>
        </p:spPr>
      </p:pic>
      <p:pic>
        <p:nvPicPr>
          <p:cNvPr id="1026" name="Picture 2" descr="Photo camera icon (873594846) 일러스트, 무료 일러스트, 아이콘, 무료 아이콘 - 게티이미지뱅크">
            <a:extLst>
              <a:ext uri="{FF2B5EF4-FFF2-40B4-BE49-F238E27FC236}">
                <a16:creationId xmlns:a16="http://schemas.microsoft.com/office/drawing/2014/main" id="{2F4810B6-B34B-E1F7-D47A-549BEB1C3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9" b="15466"/>
          <a:stretch/>
        </p:blipFill>
        <p:spPr bwMode="auto">
          <a:xfrm>
            <a:off x="4335500" y="6576858"/>
            <a:ext cx="2143125" cy="143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927534-E00A-36C1-AB50-AB5AE6627558}"/>
              </a:ext>
            </a:extLst>
          </p:cNvPr>
          <p:cNvCxnSpPr>
            <a:cxnSpLocks/>
          </p:cNvCxnSpPr>
          <p:nvPr/>
        </p:nvCxnSpPr>
        <p:spPr>
          <a:xfrm flipH="1">
            <a:off x="1597484" y="7263743"/>
            <a:ext cx="4012903" cy="414300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91CBD7-E1D2-A3E2-5A55-680FD8A66085}"/>
              </a:ext>
            </a:extLst>
          </p:cNvPr>
          <p:cNvCxnSpPr>
            <a:cxnSpLocks/>
          </p:cNvCxnSpPr>
          <p:nvPr/>
        </p:nvCxnSpPr>
        <p:spPr>
          <a:xfrm>
            <a:off x="5610080" y="7263743"/>
            <a:ext cx="3699549" cy="429540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1DFFF7F-E2A9-D80A-0D6E-AA34ADAA738E}"/>
              </a:ext>
            </a:extLst>
          </p:cNvPr>
          <p:cNvCxnSpPr>
            <a:cxnSpLocks/>
          </p:cNvCxnSpPr>
          <p:nvPr/>
        </p:nvCxnSpPr>
        <p:spPr>
          <a:xfrm flipH="1">
            <a:off x="4868695" y="7263743"/>
            <a:ext cx="741692" cy="573933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FEE182-6441-7D3D-D6D4-CB8B51C15C70}"/>
              </a:ext>
            </a:extLst>
          </p:cNvPr>
          <p:cNvCxnSpPr>
            <a:cxnSpLocks/>
          </p:cNvCxnSpPr>
          <p:nvPr/>
        </p:nvCxnSpPr>
        <p:spPr>
          <a:xfrm>
            <a:off x="5610387" y="7263743"/>
            <a:ext cx="449058" cy="286966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B6CC560-A449-8DF1-ED2E-01397C6DAB3A}"/>
              </a:ext>
            </a:extLst>
          </p:cNvPr>
          <p:cNvCxnSpPr>
            <a:cxnSpLocks/>
          </p:cNvCxnSpPr>
          <p:nvPr/>
        </p:nvCxnSpPr>
        <p:spPr>
          <a:xfrm>
            <a:off x="13775103" y="7283529"/>
            <a:ext cx="4853861" cy="153500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BD5D248-DCAD-B537-28FB-421E445C808A}"/>
              </a:ext>
            </a:extLst>
          </p:cNvPr>
          <p:cNvCxnSpPr>
            <a:cxnSpLocks/>
          </p:cNvCxnSpPr>
          <p:nvPr/>
        </p:nvCxnSpPr>
        <p:spPr>
          <a:xfrm>
            <a:off x="16703250" y="7229516"/>
            <a:ext cx="4981093" cy="156614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D396F23-0194-6B73-4C13-C10B812EA295}"/>
              </a:ext>
            </a:extLst>
          </p:cNvPr>
          <p:cNvCxnSpPr>
            <a:cxnSpLocks/>
          </p:cNvCxnSpPr>
          <p:nvPr/>
        </p:nvCxnSpPr>
        <p:spPr>
          <a:xfrm>
            <a:off x="13862253" y="11534748"/>
            <a:ext cx="4813206" cy="145283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63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3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인솔 외곽선 분리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단순 색상 분리로는 그림자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/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로고 구분이 어렵고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추출된 마스크 경계가 거침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촬영 이미지에 대한 객체의 방향이 완전히 동일하지 않음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&gt;&gt;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정밀 마스크 및 방향 정규화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(Normalization)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필요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 Process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F564EC-5280-7DEA-5CBA-1FCF32C7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248683" y="8789470"/>
            <a:ext cx="3387123" cy="2571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D03ABF-B9A0-C86C-D717-43767338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0"/>
          <a:stretch/>
        </p:blipFill>
        <p:spPr>
          <a:xfrm rot="16200000">
            <a:off x="2044673" y="8778193"/>
            <a:ext cx="3387124" cy="2594031"/>
          </a:xfrm>
          <a:prstGeom prst="rect">
            <a:avLst/>
          </a:prstGeom>
        </p:spPr>
      </p:pic>
      <p:pic>
        <p:nvPicPr>
          <p:cNvPr id="8" name="그림 7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794FA7F-E56C-2CBB-91F1-E530321A0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47712">
            <a:off x="17759936" y="8446991"/>
            <a:ext cx="1253699" cy="3227831"/>
          </a:xfrm>
          <a:prstGeom prst="rect">
            <a:avLst/>
          </a:prstGeom>
        </p:spPr>
      </p:pic>
      <p:pic>
        <p:nvPicPr>
          <p:cNvPr id="13" name="그림 12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83BABB-91A0-C530-1B6F-4AD9E892E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20511" y="8340025"/>
            <a:ext cx="1179528" cy="303686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0BBB3B-CA04-C7EA-3BA2-3C7A3971ADAF}"/>
              </a:ext>
            </a:extLst>
          </p:cNvPr>
          <p:cNvSpPr/>
          <p:nvPr/>
        </p:nvSpPr>
        <p:spPr>
          <a:xfrm>
            <a:off x="5346068" y="9764351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5A7F045-2B8D-3126-291F-886AA4818CBE}"/>
              </a:ext>
            </a:extLst>
          </p:cNvPr>
          <p:cNvSpPr/>
          <p:nvPr/>
        </p:nvSpPr>
        <p:spPr>
          <a:xfrm>
            <a:off x="12444586" y="9764351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B7ABB90-8B60-DE9E-476E-D5D0FB2CFBF0}"/>
              </a:ext>
            </a:extLst>
          </p:cNvPr>
          <p:cNvSpPr/>
          <p:nvPr/>
        </p:nvSpPr>
        <p:spPr>
          <a:xfrm>
            <a:off x="16533428" y="9634861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3424D4A-9105-5F3C-3011-1DFA71DCC047}"/>
              </a:ext>
            </a:extLst>
          </p:cNvPr>
          <p:cNvSpPr/>
          <p:nvPr/>
        </p:nvSpPr>
        <p:spPr>
          <a:xfrm>
            <a:off x="19358701" y="9634861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368496-15CB-9115-8830-E6BBAAF08F76}"/>
              </a:ext>
            </a:extLst>
          </p:cNvPr>
          <p:cNvSpPr txBox="1"/>
          <p:nvPr/>
        </p:nvSpPr>
        <p:spPr>
          <a:xfrm>
            <a:off x="1817337" y="7884290"/>
            <a:ext cx="3735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&lt;K-Means Clustering&gt;</a:t>
            </a:r>
            <a:endParaRPr lang="ko-KR" altLang="en-US" sz="28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BDB6853-ACA8-2C73-8FC4-B13F53C111AB}"/>
              </a:ext>
            </a:extLst>
          </p:cNvPr>
          <p:cNvGrpSpPr/>
          <p:nvPr/>
        </p:nvGrpSpPr>
        <p:grpSpPr>
          <a:xfrm>
            <a:off x="6409333" y="7827228"/>
            <a:ext cx="5397330" cy="4453672"/>
            <a:chOff x="4555133" y="7547828"/>
            <a:chExt cx="5397330" cy="445367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508920F-B758-7208-E822-A4234247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>
              <a:off x="8125767" y="7797449"/>
              <a:ext cx="2076318" cy="15770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151672A-EEAE-0262-09AA-4DC6B075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>
              <a:off x="4311681" y="7810892"/>
              <a:ext cx="2047554" cy="15606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FF0485-6F73-2348-1444-7AC999C4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>
              <a:off x="6212657" y="7804047"/>
              <a:ext cx="2065859" cy="157433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AAD62C2-DEE9-6560-7C77-6DCC58D1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42699" t="47328" r="34688" b="41296"/>
            <a:stretch/>
          </p:blipFill>
          <p:spPr>
            <a:xfrm rot="16200000">
              <a:off x="6324428" y="10670333"/>
              <a:ext cx="1926291" cy="7360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CA72F6-BFF7-2910-E56C-58BB8284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41212" t="47191" r="35856" b="41313"/>
            <a:stretch/>
          </p:blipFill>
          <p:spPr>
            <a:xfrm rot="16200000">
              <a:off x="4314196" y="10670331"/>
              <a:ext cx="1926291" cy="73604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DC172D4-09AA-5C60-D418-9FDA55CC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41069" t="47370" r="36203" b="39859"/>
            <a:stretch/>
          </p:blipFill>
          <p:spPr>
            <a:xfrm rot="16200000">
              <a:off x="8199935" y="10670332"/>
              <a:ext cx="1926292" cy="73604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F709DB-27FE-1C2F-5437-0988F01166C1}"/>
                </a:ext>
              </a:extLst>
            </p:cNvPr>
            <p:cNvSpPr/>
            <p:nvPr/>
          </p:nvSpPr>
          <p:spPr>
            <a:xfrm>
              <a:off x="5241253" y="8340025"/>
              <a:ext cx="259962" cy="4067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AB1425-5D39-20D4-8B33-C6E68E7A74C3}"/>
                </a:ext>
              </a:extLst>
            </p:cNvPr>
            <p:cNvSpPr/>
            <p:nvPr/>
          </p:nvSpPr>
          <p:spPr>
            <a:xfrm>
              <a:off x="7185115" y="8340025"/>
              <a:ext cx="259962" cy="4067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E90778F-83F0-BEAB-5F2B-F0D3DA20F963}"/>
                </a:ext>
              </a:extLst>
            </p:cNvPr>
            <p:cNvSpPr/>
            <p:nvPr/>
          </p:nvSpPr>
          <p:spPr>
            <a:xfrm>
              <a:off x="9126991" y="8340025"/>
              <a:ext cx="259962" cy="4067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31A965C-BAFB-0E2C-DA90-3FA380613550}"/>
              </a:ext>
            </a:extLst>
          </p:cNvPr>
          <p:cNvSpPr txBox="1"/>
          <p:nvPr/>
        </p:nvSpPr>
        <p:spPr>
          <a:xfrm>
            <a:off x="5892642" y="7437426"/>
            <a:ext cx="259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&lt;Initial Mask&gt;</a:t>
            </a:r>
            <a:endParaRPr lang="ko-KR" altLang="en-US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F740C9-44AB-E5D0-F70B-DDE4870E832B}"/>
              </a:ext>
            </a:extLst>
          </p:cNvPr>
          <p:cNvSpPr txBox="1"/>
          <p:nvPr/>
        </p:nvSpPr>
        <p:spPr>
          <a:xfrm>
            <a:off x="7742299" y="7437426"/>
            <a:ext cx="259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&lt;Filled Mask&gt;</a:t>
            </a:r>
            <a:endParaRPr lang="ko-KR" altLang="en-US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B04F20-3659-249D-9944-97F6DE03AC78}"/>
              </a:ext>
            </a:extLst>
          </p:cNvPr>
          <p:cNvSpPr txBox="1"/>
          <p:nvPr/>
        </p:nvSpPr>
        <p:spPr>
          <a:xfrm>
            <a:off x="9720265" y="7437426"/>
            <a:ext cx="259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&lt;Smoothed Mask&gt;</a:t>
            </a:r>
            <a:endParaRPr lang="ko-KR" altLang="en-US" sz="2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E418BC-E876-B276-5CFD-FF17B4379DC6}"/>
              </a:ext>
            </a:extLst>
          </p:cNvPr>
          <p:cNvSpPr txBox="1"/>
          <p:nvPr/>
        </p:nvSpPr>
        <p:spPr>
          <a:xfrm>
            <a:off x="13376787" y="7912030"/>
            <a:ext cx="3135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&lt;Image with Contour&gt;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1C4D6-D5B5-B0AA-7F40-2D6AC683F1D2}"/>
              </a:ext>
            </a:extLst>
          </p:cNvPr>
          <p:cNvSpPr txBox="1"/>
          <p:nvPr/>
        </p:nvSpPr>
        <p:spPr>
          <a:xfrm>
            <a:off x="16512367" y="7912030"/>
            <a:ext cx="3135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&lt;Tilted Contour&gt;</a:t>
            </a:r>
            <a:endParaRPr lang="ko-KR" altLang="en-US" sz="2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D61C49-5E10-CFF3-40B3-9D056A35BF3B}"/>
              </a:ext>
            </a:extLst>
          </p:cNvPr>
          <p:cNvSpPr txBox="1"/>
          <p:nvPr/>
        </p:nvSpPr>
        <p:spPr>
          <a:xfrm>
            <a:off x="19420350" y="7893478"/>
            <a:ext cx="3135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&lt;Final Contour&gt;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743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3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 err="1">
                <a:latin typeface="+mn-ea"/>
                <a:cs typeface="Posterama" panose="020B0502040204020203" pitchFamily="34" charset="0"/>
              </a:rPr>
              <a:t>특징점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 추출 및 재정렬 </a:t>
            </a:r>
            <a:r>
              <a:rPr lang="en-US" altLang="ko-KR" sz="4400" b="1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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시각화 알고리즘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/>
              <a:t>모든 데이터를 동일한 시작점</a:t>
            </a:r>
            <a:r>
              <a:rPr lang="en-US" altLang="ko-KR" sz="2800" dirty="0"/>
              <a:t>(</a:t>
            </a:r>
            <a:r>
              <a:rPr lang="ko-KR" altLang="en-US" sz="2800" dirty="0"/>
              <a:t>발꿈치</a:t>
            </a:r>
            <a:r>
              <a:rPr lang="en-US" altLang="ko-KR" sz="2800" dirty="0"/>
              <a:t>)</a:t>
            </a:r>
            <a:r>
              <a:rPr lang="ko-KR" altLang="en-US" sz="2800" dirty="0"/>
              <a:t>을 갖는 다각형</a:t>
            </a:r>
            <a:r>
              <a:rPr lang="en-US" altLang="ko-KR" sz="2800" dirty="0"/>
              <a:t>(200</a:t>
            </a:r>
            <a:r>
              <a:rPr lang="ko-KR" altLang="en-US" sz="2800" dirty="0"/>
              <a:t>점</a:t>
            </a:r>
            <a:r>
              <a:rPr lang="en-US" altLang="ko-KR" sz="2800" dirty="0"/>
              <a:t>)</a:t>
            </a:r>
            <a:r>
              <a:rPr lang="ko-KR" altLang="en-US" sz="2800" dirty="0"/>
              <a:t>으로 변환</a:t>
            </a:r>
            <a:r>
              <a:rPr lang="en-US" altLang="ko-KR" sz="2800" dirty="0"/>
              <a:t>.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 B-</a:t>
            </a:r>
            <a:r>
              <a:rPr lang="ko-KR" altLang="en-US" sz="2800" dirty="0" err="1"/>
              <a:t>스플라인</a:t>
            </a:r>
            <a:r>
              <a:rPr lang="ko-KR" altLang="en-US" sz="2800" dirty="0"/>
              <a:t> 피팅을 통해 </a:t>
            </a:r>
            <a:r>
              <a:rPr lang="en-US" altLang="ko-KR" sz="2800" dirty="0"/>
              <a:t>200</a:t>
            </a:r>
            <a:r>
              <a:rPr lang="ko-KR" altLang="en-US" sz="2800" dirty="0"/>
              <a:t>개의 점을 수학적으로 대표하는 핵심 </a:t>
            </a:r>
            <a:r>
              <a:rPr lang="ko-KR" altLang="en-US" sz="2800" dirty="0" err="1"/>
              <a:t>제어점</a:t>
            </a:r>
            <a:r>
              <a:rPr lang="en-US" altLang="ko-KR" sz="2800" dirty="0"/>
              <a:t>(40</a:t>
            </a:r>
            <a:r>
              <a:rPr lang="ko-KR" altLang="en-US" sz="2800" dirty="0"/>
              <a:t>점</a:t>
            </a:r>
            <a:r>
              <a:rPr lang="en-US" altLang="ko-KR" sz="2800" dirty="0"/>
              <a:t>)</a:t>
            </a:r>
            <a:r>
              <a:rPr lang="ko-KR" altLang="en-US" sz="2800" dirty="0"/>
              <a:t>으로 압축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&gt;&gt;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전체 라인이 아닌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 err="1">
                <a:latin typeface="+mn-ea"/>
                <a:cs typeface="Posterama" panose="020B0502040204020203" pitchFamily="34" charset="0"/>
              </a:rPr>
              <a:t>제어점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40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개를 이용해 신발의 윤곽선 표현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 Process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3" name="그림 12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83BABB-91A0-C530-1B6F-4AD9E892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19" y="8733742"/>
            <a:ext cx="1179528" cy="303686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D61C49-5E10-CFF3-40B3-9D056A35BF3B}"/>
              </a:ext>
            </a:extLst>
          </p:cNvPr>
          <p:cNvSpPr txBox="1"/>
          <p:nvPr/>
        </p:nvSpPr>
        <p:spPr>
          <a:xfrm>
            <a:off x="698499" y="8262810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&lt;Final Contour&gt;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7" name="그림 36" descr="도표, 텍스트, 그래프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2D5EE4-7A21-7E15-C5A1-AB40C40C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69" t="11835" r="24521" b="7420"/>
          <a:stretch/>
        </p:blipFill>
        <p:spPr>
          <a:xfrm>
            <a:off x="4394216" y="7202856"/>
            <a:ext cx="3033087" cy="601334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503081-2670-310D-E66D-8EB9A2209878}"/>
              </a:ext>
            </a:extLst>
          </p:cNvPr>
          <p:cNvSpPr/>
          <p:nvPr/>
        </p:nvSpPr>
        <p:spPr>
          <a:xfrm>
            <a:off x="15365848" y="12311348"/>
            <a:ext cx="435895" cy="49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D202BB-F4C9-1554-61E7-EA86681FC627}"/>
              </a:ext>
            </a:extLst>
          </p:cNvPr>
          <p:cNvSpPr txBox="1"/>
          <p:nvPr/>
        </p:nvSpPr>
        <p:spPr>
          <a:xfrm>
            <a:off x="5456903" y="6589726"/>
            <a:ext cx="4793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&lt;Contour Standardization)&gt;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8" name="그림 47" descr="도표, 텍스트, 그래프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66CA10-E810-A2E7-2D1C-84174FBA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831" t="74533" r="32699" b="14554"/>
          <a:stretch/>
        </p:blipFill>
        <p:spPr>
          <a:xfrm>
            <a:off x="7852789" y="8871949"/>
            <a:ext cx="3730306" cy="4080586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A1229BC0-BDA3-E2DB-DDD2-FE4EA797EA02}"/>
              </a:ext>
            </a:extLst>
          </p:cNvPr>
          <p:cNvSpPr/>
          <p:nvPr/>
        </p:nvSpPr>
        <p:spPr>
          <a:xfrm>
            <a:off x="3383927" y="9898545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E7EE755-D627-0568-F6B6-236C28B72736}"/>
              </a:ext>
            </a:extLst>
          </p:cNvPr>
          <p:cNvSpPr/>
          <p:nvPr/>
        </p:nvSpPr>
        <p:spPr>
          <a:xfrm>
            <a:off x="12361239" y="9891262"/>
            <a:ext cx="704019" cy="59310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788C051-3976-76FD-59C9-F390C6CEF138}"/>
              </a:ext>
            </a:extLst>
          </p:cNvPr>
          <p:cNvGrpSpPr/>
          <p:nvPr/>
        </p:nvGrpSpPr>
        <p:grpSpPr>
          <a:xfrm>
            <a:off x="13065258" y="6589726"/>
            <a:ext cx="7823326" cy="6497372"/>
            <a:chOff x="13065258" y="6589726"/>
            <a:chExt cx="7823326" cy="6497372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5C105F9-C866-A1B5-FFCF-042A78A5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157" t="15980" r="7615" b="13104"/>
            <a:stretch/>
          </p:blipFill>
          <p:spPr>
            <a:xfrm>
              <a:off x="13112070" y="7524206"/>
              <a:ext cx="3844629" cy="556289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680CDED-E641-F2A9-DDC8-62027559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651" t="4593" r="1931" b="4193"/>
            <a:stretch/>
          </p:blipFill>
          <p:spPr>
            <a:xfrm>
              <a:off x="16830934" y="8881673"/>
              <a:ext cx="4057650" cy="4105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12302A-0F80-D415-0FE7-03C1D070A6AB}"/>
                </a:ext>
              </a:extLst>
            </p:cNvPr>
            <p:cNvSpPr txBox="1"/>
            <p:nvPr/>
          </p:nvSpPr>
          <p:spPr>
            <a:xfrm>
              <a:off x="13065258" y="6589726"/>
              <a:ext cx="78233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latin typeface="+mj-ea"/>
                  <a:ea typeface="+mj-ea"/>
                </a:rPr>
                <a:t>&lt;B-Spline Control Point Extraction&gt;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33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20771870" cy="9286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데이터 </a:t>
            </a:r>
            <a:r>
              <a:rPr lang="ko-KR" altLang="en-US" sz="4400" b="1" dirty="0" err="1">
                <a:latin typeface="+mn-ea"/>
                <a:cs typeface="Posterama" panose="020B0502040204020203" pitchFamily="34" charset="0"/>
              </a:rPr>
              <a:t>전처리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b="1" dirty="0">
                <a:latin typeface="+mn-ea"/>
                <a:cs typeface="Posterama" panose="020B0502040204020203" pitchFamily="34" charset="0"/>
              </a:rPr>
              <a:t>전체 데이터셋 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신발 타입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모델명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X),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방향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사이즈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각 좌표 포인트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 여러 모델</a:t>
            </a:r>
            <a:r>
              <a:rPr lang="en-US" altLang="ko-KR" sz="2800" dirty="0"/>
              <a:t>(Type)</a:t>
            </a:r>
            <a:r>
              <a:rPr lang="ko-KR" altLang="en-US" sz="2800" dirty="0"/>
              <a:t>의 데이터가 혼재되어 있으며</a:t>
            </a:r>
            <a:r>
              <a:rPr lang="en-US" altLang="ko-KR" sz="2800" dirty="0"/>
              <a:t>, Type</a:t>
            </a:r>
            <a:r>
              <a:rPr lang="ko-KR" altLang="en-US" sz="2800" dirty="0"/>
              <a:t>별로 고유의 형상과 변화 규칙을 가짐</a:t>
            </a:r>
            <a:r>
              <a:rPr lang="en-US" altLang="ko-KR" sz="2800" dirty="0"/>
              <a:t>.</a:t>
            </a:r>
          </a:p>
          <a:p>
            <a:pPr marL="2286000" lvl="4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800" dirty="0">
                <a:solidFill>
                  <a:srgbClr val="1B1C1D"/>
                </a:solidFill>
                <a:latin typeface="Google Sans Flex"/>
                <a:cs typeface="Posterama" panose="020B0502040204020203" pitchFamily="34" charset="0"/>
              </a:rPr>
              <a:t>다양한 모양의 인솔데이터 전체를 동시에 학습하면 오히려 학습에 방해가 될 수 있음</a:t>
            </a:r>
            <a:endParaRPr lang="en-US" altLang="ko-KR" sz="2800" dirty="0"/>
          </a:p>
          <a:p>
            <a:pPr marL="2286000" lvl="4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2286000" lvl="4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유사 </a:t>
            </a:r>
            <a:r>
              <a:rPr lang="en-US" altLang="ko-KR" sz="3200" b="1" i="0" dirty="0">
                <a:solidFill>
                  <a:srgbClr val="1B1C1D"/>
                </a:solidFill>
                <a:effectLst/>
                <a:latin typeface="Google Sans Flex"/>
              </a:rPr>
              <a:t>Type </a:t>
            </a:r>
            <a:r>
              <a:rPr lang="ko-KR" altLang="en-US" sz="3200" b="1" i="0" dirty="0">
                <a:solidFill>
                  <a:srgbClr val="1B1C1D"/>
                </a:solidFill>
                <a:effectLst/>
                <a:latin typeface="Google Sans Flex"/>
              </a:rPr>
              <a:t>자동 선택</a:t>
            </a:r>
            <a:endParaRPr lang="en-US" altLang="ko-KR" sz="3200" b="1" i="0" dirty="0">
              <a:solidFill>
                <a:srgbClr val="1B1C1D"/>
              </a:solidFill>
              <a:effectLst/>
              <a:latin typeface="Google Sans Flex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B1C1D"/>
                </a:solidFill>
                <a:latin typeface="Google Sans Flex"/>
                <a:cs typeface="Posterama" panose="020B0502040204020203" pitchFamily="34" charset="0"/>
              </a:rPr>
              <a:t> 전체 데이터셋에서 </a:t>
            </a:r>
            <a:r>
              <a:rPr lang="ko-KR" altLang="en-US" sz="2800" dirty="0"/>
              <a:t>가장 유사한 단일 </a:t>
            </a:r>
            <a:r>
              <a:rPr lang="en-US" altLang="ko-KR" sz="2800" dirty="0"/>
              <a:t>Type</a:t>
            </a:r>
            <a:r>
              <a:rPr lang="ko-KR" altLang="en-US" sz="2800" dirty="0"/>
              <a:t>을 찾아</a:t>
            </a:r>
            <a:r>
              <a:rPr lang="en-US" altLang="ko-KR" sz="2800" dirty="0"/>
              <a:t>, </a:t>
            </a:r>
            <a:r>
              <a:rPr lang="ko-KR" altLang="en-US" sz="2800" dirty="0"/>
              <a:t>해당 </a:t>
            </a:r>
            <a:r>
              <a:rPr lang="en-US" altLang="ko-KR" sz="2800" dirty="0"/>
              <a:t>Type</a:t>
            </a:r>
            <a:r>
              <a:rPr lang="ko-KR" altLang="en-US" sz="2800" dirty="0"/>
              <a:t>을 통해 학습을 진행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800" dirty="0"/>
              <a:t>입력 샘플과 형상 오차</a:t>
            </a:r>
            <a:r>
              <a:rPr lang="en-US" altLang="ko-KR" sz="2800" dirty="0"/>
              <a:t>(SSD)</a:t>
            </a:r>
            <a:r>
              <a:rPr lang="ko-KR" altLang="en-US" sz="2800" dirty="0"/>
              <a:t>가 가장 낮은 </a:t>
            </a:r>
            <a:r>
              <a:rPr lang="en-US" altLang="ko-KR" sz="2800" dirty="0"/>
              <a:t>Type</a:t>
            </a:r>
            <a:r>
              <a:rPr lang="ko-KR" altLang="en-US" sz="2800" dirty="0"/>
              <a:t>을 선별하여 학습에 사용</a:t>
            </a:r>
            <a:endParaRPr lang="en-US" altLang="ko-KR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Predict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D075804-DE99-F8C3-5938-B27A3CF2B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102750"/>
              </p:ext>
            </p:extLst>
          </p:nvPr>
        </p:nvGraphicFramePr>
        <p:xfrm>
          <a:off x="2316475" y="5899354"/>
          <a:ext cx="17166144" cy="16933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45768">
                  <a:extLst>
                    <a:ext uri="{9D8B030D-6E8A-4147-A177-3AD203B41FA5}">
                      <a16:colId xmlns:a16="http://schemas.microsoft.com/office/drawing/2014/main" val="2340230979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3169568266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2692899968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3187641719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1918333477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2764249803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2259145687"/>
                    </a:ext>
                  </a:extLst>
                </a:gridCol>
                <a:gridCol w="2145768">
                  <a:extLst>
                    <a:ext uri="{9D8B030D-6E8A-4147-A177-3AD203B41FA5}">
                      <a16:colId xmlns:a16="http://schemas.microsoft.com/office/drawing/2014/main" val="548329633"/>
                    </a:ext>
                  </a:extLst>
                </a:gridCol>
              </a:tblGrid>
              <a:tr h="565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 side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size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 x1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y1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 x2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 y2</a:t>
                      </a:r>
                      <a:endParaRPr lang="en-US" sz="3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…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extLst>
                  <a:ext uri="{0D108BD9-81ED-4DB2-BD59-A6C34878D82A}">
                    <a16:rowId xmlns:a16="http://schemas.microsoft.com/office/drawing/2014/main" val="3856205385"/>
                  </a:ext>
                </a:extLst>
              </a:tr>
              <a:tr h="11274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Type00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L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240</a:t>
                      </a:r>
                      <a:endParaRPr lang="en-US" altLang="ko-KR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58.65449</a:t>
                      </a:r>
                      <a:endParaRPr lang="en-US" altLang="ko-KR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241.0717</a:t>
                      </a:r>
                      <a:endParaRPr lang="en-US" altLang="ko-KR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53.84616</a:t>
                      </a:r>
                      <a:endParaRPr lang="en-US" altLang="ko-KR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241.2454</a:t>
                      </a:r>
                      <a:endParaRPr lang="en-US" altLang="ko-KR" sz="3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912" marR="3912" marT="39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</a:p>
                  </a:txBody>
                  <a:tcPr marL="3912" marR="3912" marT="3912" marB="0" anchor="ctr"/>
                </a:tc>
                <a:extLst>
                  <a:ext uri="{0D108BD9-81ED-4DB2-BD59-A6C34878D82A}">
                    <a16:rowId xmlns:a16="http://schemas.microsoft.com/office/drawing/2014/main" val="464912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23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5210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데이터 학습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선택된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Type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의 데이터에 대해서 학습을 진행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좌표 데이터에 대한 위치 값을 학습 </a:t>
            </a: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적은 데이터로 한계가 있고 불안정함</a:t>
            </a:r>
            <a:endParaRPr lang="en-US" altLang="ko-KR" sz="2800" dirty="0">
              <a:latin typeface="+mn-ea"/>
              <a:cs typeface="Posterama" panose="020B0502040204020203" pitchFamily="34" charset="0"/>
              <a:sym typeface="Wingdings" panose="05000000000000000000" pitchFamily="2" charset="2"/>
            </a:endParaRPr>
          </a:p>
          <a:p>
            <a:pPr marL="1828800" lvl="3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각 사이즈 데이터에 대한 </a:t>
            </a:r>
            <a:r>
              <a:rPr lang="ko-KR" altLang="en-US" sz="2800" dirty="0" err="1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변형량에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 대한 학습 진행</a:t>
            </a:r>
            <a:endParaRPr lang="en-US" altLang="ko-KR" sz="2800" dirty="0">
              <a:latin typeface="+mn-ea"/>
              <a:cs typeface="Posterama" panose="020B0502040204020203" pitchFamily="34" charset="0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학습은 아래의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3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가지 방법으로 실험함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모델은 실제 좌표가 아닌 </a:t>
            </a: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Input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 대비 형상 변화량</a:t>
            </a: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(dt, </a:t>
            </a:r>
            <a:r>
              <a:rPr lang="en-US" altLang="ko-KR" sz="2800" dirty="0" err="1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dn</a:t>
            </a: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)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을</a:t>
            </a:r>
            <a:r>
              <a:rPr lang="en-US" altLang="ko-KR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  <a:sym typeface="Wingdings" panose="05000000000000000000" pitchFamily="2" charset="2"/>
              </a:rPr>
              <a:t>출력함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Predict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B8F00B5-4807-CAFF-E74C-047A7EB85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83968"/>
              </p:ext>
            </p:extLst>
          </p:nvPr>
        </p:nvGraphicFramePr>
        <p:xfrm>
          <a:off x="1676400" y="8705228"/>
          <a:ext cx="21031200" cy="37803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30209">
                  <a:extLst>
                    <a:ext uri="{9D8B030D-6E8A-4147-A177-3AD203B41FA5}">
                      <a16:colId xmlns:a16="http://schemas.microsoft.com/office/drawing/2014/main" val="1190538489"/>
                    </a:ext>
                  </a:extLst>
                </a:gridCol>
                <a:gridCol w="4350774">
                  <a:extLst>
                    <a:ext uri="{9D8B030D-6E8A-4147-A177-3AD203B41FA5}">
                      <a16:colId xmlns:a16="http://schemas.microsoft.com/office/drawing/2014/main" val="949977662"/>
                    </a:ext>
                  </a:extLst>
                </a:gridCol>
                <a:gridCol w="15450217">
                  <a:extLst>
                    <a:ext uri="{9D8B030D-6E8A-4147-A177-3AD203B41FA5}">
                      <a16:colId xmlns:a16="http://schemas.microsoft.com/office/drawing/2014/main" val="625922241"/>
                    </a:ext>
                  </a:extLst>
                </a:gridCol>
              </a:tblGrid>
              <a:tr h="5704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/>
                        <a:t>원리</a:t>
                      </a:r>
                      <a:r>
                        <a:rPr lang="en-US" altLang="ko-KR" sz="2800" b="1"/>
                        <a:t>(</a:t>
                      </a:r>
                      <a:r>
                        <a:rPr lang="ko-KR" altLang="en-US" sz="2800" b="1"/>
                        <a:t>가정</a:t>
                      </a:r>
                      <a:r>
                        <a:rPr lang="en-US" altLang="ko-KR" sz="2800" b="1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172728"/>
                  </a:ext>
                </a:extLst>
              </a:tr>
              <a:tr h="1102289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GPR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/>
                        <a:t>비선형</a:t>
                      </a:r>
                      <a:r>
                        <a:rPr lang="en-US" altLang="ko-KR" sz="2800" b="0" dirty="0"/>
                        <a:t>(</a:t>
                      </a:r>
                      <a:r>
                        <a:rPr lang="ko-KR" altLang="en-US" sz="2800" b="0" dirty="0"/>
                        <a:t>커널</a:t>
                      </a:r>
                      <a:r>
                        <a:rPr lang="en-US" altLang="ko-KR" sz="2800" b="0" dirty="0"/>
                        <a:t>), </a:t>
                      </a:r>
                      <a:r>
                        <a:rPr lang="ko-KR" altLang="en-US" sz="2800" b="0" dirty="0"/>
                        <a:t>확률적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 b="0" dirty="0" err="1"/>
                        <a:t>하이퍼파라미터</a:t>
                      </a:r>
                      <a:r>
                        <a:rPr lang="ko-KR" altLang="en-US" sz="2800" b="0" dirty="0"/>
                        <a:t> 자동 최적화</a:t>
                      </a:r>
                      <a:endParaRPr lang="en-US" altLang="ko-KR" sz="2800" b="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 b="0" dirty="0"/>
                        <a:t> </a:t>
                      </a:r>
                      <a:r>
                        <a:rPr lang="ko-KR" altLang="en-US" sz="2800" b="0" dirty="0"/>
                        <a:t>불확실도 제공</a:t>
                      </a:r>
                      <a:r>
                        <a:rPr lang="en-US" altLang="ko-KR" sz="2800" b="0" dirty="0"/>
                        <a:t>, Type </a:t>
                      </a:r>
                      <a:r>
                        <a:rPr lang="ko-KR" altLang="en-US" sz="2800" b="0" dirty="0"/>
                        <a:t>데이터에 유연 적응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192136"/>
                  </a:ext>
                </a:extLst>
              </a:tr>
              <a:tr h="1102289">
                <a:tc>
                  <a:txBody>
                    <a:bodyPr/>
                    <a:lstStyle/>
                    <a:p>
                      <a:pPr algn="ctr"/>
                      <a:r>
                        <a:rPr lang="en-US" sz="2800" b="0"/>
                        <a:t>KRR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/>
                        <a:t>비선형</a:t>
                      </a:r>
                      <a:r>
                        <a:rPr lang="en-US" altLang="ko-KR" sz="2800" b="0" dirty="0"/>
                        <a:t>(</a:t>
                      </a:r>
                      <a:r>
                        <a:rPr lang="ko-KR" altLang="en-US" sz="2800" b="0" dirty="0"/>
                        <a:t>커널</a:t>
                      </a:r>
                      <a:r>
                        <a:rPr lang="en-US" altLang="ko-KR" sz="2800" b="0" dirty="0"/>
                        <a:t>), </a:t>
                      </a:r>
                      <a:r>
                        <a:rPr lang="ko-KR" altLang="en-US" sz="2800" b="0" dirty="0" err="1"/>
                        <a:t>릿지</a:t>
                      </a:r>
                      <a:r>
                        <a:rPr lang="ko-KR" altLang="en-US" sz="2800" b="0" dirty="0"/>
                        <a:t> 회귀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800" b="0" dirty="0" err="1"/>
                        <a:t>RBF+Linear</a:t>
                      </a:r>
                      <a:r>
                        <a:rPr lang="ko-KR" altLang="en-US" sz="2800" b="0" dirty="0"/>
                        <a:t> 합성 커널로 전역</a:t>
                      </a:r>
                      <a:r>
                        <a:rPr lang="en-US" altLang="ko-KR" sz="2800" b="0" dirty="0"/>
                        <a:t>+</a:t>
                      </a:r>
                      <a:r>
                        <a:rPr lang="ko-KR" altLang="en-US" sz="2800" b="0" dirty="0"/>
                        <a:t>비선형 동시 학습</a:t>
                      </a:r>
                      <a:endParaRPr lang="en-US" altLang="ko-KR" sz="2800" b="0" dirty="0"/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 b="0" dirty="0"/>
                        <a:t>빠르고 안정적</a:t>
                      </a:r>
                      <a:r>
                        <a:rPr lang="en-US" altLang="ko-KR" sz="2800" b="0" dirty="0"/>
                        <a:t>(</a:t>
                      </a:r>
                      <a:r>
                        <a:rPr lang="ko-KR" altLang="en-US" sz="2800" b="0" dirty="0"/>
                        <a:t>불확실도는 없음</a:t>
                      </a:r>
                      <a:r>
                        <a:rPr lang="en-US" altLang="ko-KR" sz="2800" b="0" dirty="0"/>
                        <a:t>, </a:t>
                      </a:r>
                      <a:r>
                        <a:rPr lang="ko-KR" altLang="en-US" sz="2800" b="0" dirty="0"/>
                        <a:t>수동 튜닝 필요</a:t>
                      </a:r>
                      <a:r>
                        <a:rPr lang="en-US" altLang="ko-KR" sz="2800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914138"/>
                  </a:ext>
                </a:extLst>
              </a:tr>
              <a:tr h="1005321">
                <a:tc>
                  <a:txBody>
                    <a:bodyPr/>
                    <a:lstStyle/>
                    <a:p>
                      <a:pPr algn="ctr"/>
                      <a:r>
                        <a:rPr lang="en-US" sz="2800" b="0"/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/>
                        <a:t>선형</a:t>
                      </a:r>
                      <a:r>
                        <a:rPr lang="en-US" altLang="ko-KR" sz="2800" b="0"/>
                        <a:t>(</a:t>
                      </a:r>
                      <a:r>
                        <a:rPr lang="ko-KR" altLang="en-US" sz="2800" b="0"/>
                        <a:t>차원축소</a:t>
                      </a:r>
                      <a:r>
                        <a:rPr lang="en-US" altLang="ko-KR" sz="2800" b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800" b="0" dirty="0"/>
                        <a:t>변형 </a:t>
                      </a:r>
                      <a:r>
                        <a:rPr lang="en-US" altLang="ko-KR" sz="2800" b="0" dirty="0"/>
                        <a:t>d</a:t>
                      </a:r>
                      <a:r>
                        <a:rPr lang="ko-KR" altLang="en-US" sz="2800" b="0" dirty="0"/>
                        <a:t>를 </a:t>
                      </a:r>
                      <a:r>
                        <a:rPr lang="en-US" altLang="ko-KR" sz="2800" b="0" dirty="0"/>
                        <a:t>PCA</a:t>
                      </a:r>
                      <a:r>
                        <a:rPr lang="ko-KR" altLang="en-US" sz="2800" b="0" dirty="0"/>
                        <a:t>로 압축 후 </a:t>
                      </a:r>
                      <a:r>
                        <a:rPr lang="en-US" altLang="ko-KR" sz="2800" b="0" dirty="0" err="1"/>
                        <a:t>size→PC</a:t>
                      </a:r>
                      <a:r>
                        <a:rPr lang="ko-KR" altLang="en-US" sz="2800" b="0" dirty="0"/>
                        <a:t>를 선형 가정</a:t>
                      </a:r>
                      <a:r>
                        <a:rPr lang="en-US" altLang="ko-KR" sz="2800" b="0" dirty="0"/>
                        <a:t>(</a:t>
                      </a:r>
                      <a:r>
                        <a:rPr lang="ko-KR" altLang="en-US" sz="2800" b="0" dirty="0"/>
                        <a:t>간단</a:t>
                      </a:r>
                      <a:r>
                        <a:rPr lang="en-US" altLang="ko-KR" sz="2800" b="0" dirty="0"/>
                        <a:t>·</a:t>
                      </a:r>
                      <a:r>
                        <a:rPr lang="ko-KR" altLang="en-US" sz="2800" b="0" dirty="0"/>
                        <a:t>가벼우나 정확도 한계</a:t>
                      </a:r>
                      <a:r>
                        <a:rPr lang="en-US" altLang="ko-KR" sz="2800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21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21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FD6B18A-ED83-FD2E-603F-1062619CB5BC}"/>
              </a:ext>
            </a:extLst>
          </p:cNvPr>
          <p:cNvSpPr/>
          <p:nvPr/>
        </p:nvSpPr>
        <p:spPr>
          <a:xfrm>
            <a:off x="10088701" y="12570829"/>
            <a:ext cx="2719214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240 - [dt, </a:t>
            </a:r>
            <a:r>
              <a:rPr lang="en-US" altLang="ko-KR" sz="2400" b="1" dirty="0" err="1">
                <a:solidFill>
                  <a:schemeClr val="tx1"/>
                </a:solidFill>
                <a:latin typeface="+mj-ea"/>
                <a:ea typeface="+mj-ea"/>
              </a:rPr>
              <a:t>dy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926D12D-40D2-6C0E-A371-0CCAEA4B48A3}"/>
              </a:ext>
            </a:extLst>
          </p:cNvPr>
          <p:cNvSpPr/>
          <p:nvPr/>
        </p:nvSpPr>
        <p:spPr>
          <a:xfrm>
            <a:off x="9980545" y="12492169"/>
            <a:ext cx="2719214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240 - [dt, </a:t>
            </a:r>
            <a:r>
              <a:rPr lang="en-US" altLang="ko-KR" sz="2400" b="1" dirty="0" err="1">
                <a:solidFill>
                  <a:schemeClr val="tx1"/>
                </a:solidFill>
                <a:latin typeface="+mj-ea"/>
                <a:ea typeface="+mj-ea"/>
              </a:rPr>
              <a:t>dy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22E7D00-4EE3-6736-F516-5BE89F0A9532}"/>
              </a:ext>
            </a:extLst>
          </p:cNvPr>
          <p:cNvSpPr/>
          <p:nvPr/>
        </p:nvSpPr>
        <p:spPr>
          <a:xfrm>
            <a:off x="9872389" y="12428257"/>
            <a:ext cx="2719214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240 - [dt, </a:t>
            </a:r>
            <a:r>
              <a:rPr lang="en-US" altLang="ko-KR" sz="2400" b="1" dirty="0" err="1">
                <a:solidFill>
                  <a:schemeClr val="tx1"/>
                </a:solidFill>
                <a:latin typeface="+mj-ea"/>
                <a:ea typeface="+mj-ea"/>
              </a:rPr>
              <a:t>dy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40CBF28-C2A0-A4A5-4C24-BFBC8098F538}"/>
              </a:ext>
            </a:extLst>
          </p:cNvPr>
          <p:cNvSpPr/>
          <p:nvPr/>
        </p:nvSpPr>
        <p:spPr>
          <a:xfrm>
            <a:off x="4666214" y="8865121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Type0/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AE266E1-413F-38B1-30FD-EF84D0D25226}"/>
              </a:ext>
            </a:extLst>
          </p:cNvPr>
          <p:cNvSpPr/>
          <p:nvPr/>
        </p:nvSpPr>
        <p:spPr>
          <a:xfrm>
            <a:off x="4666214" y="9632430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Type1/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A60D012-651F-6EDA-61C2-90FEFA3CA7AC}"/>
              </a:ext>
            </a:extLst>
          </p:cNvPr>
          <p:cNvSpPr/>
          <p:nvPr/>
        </p:nvSpPr>
        <p:spPr>
          <a:xfrm>
            <a:off x="4666214" y="10384991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Type2/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05A5828-E193-C746-9319-7C188C0CF194}"/>
              </a:ext>
            </a:extLst>
          </p:cNvPr>
          <p:cNvSpPr/>
          <p:nvPr/>
        </p:nvSpPr>
        <p:spPr>
          <a:xfrm>
            <a:off x="4666214" y="11137555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Type3/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DB22E69-A0F3-AC21-D6C4-54E4D41DB56A}"/>
              </a:ext>
            </a:extLst>
          </p:cNvPr>
          <p:cNvSpPr/>
          <p:nvPr/>
        </p:nvSpPr>
        <p:spPr>
          <a:xfrm>
            <a:off x="4666214" y="11904867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Type4/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9DF562D-42FF-23E5-D64D-307AF5110191}"/>
              </a:ext>
            </a:extLst>
          </p:cNvPr>
          <p:cNvSpPr/>
          <p:nvPr/>
        </p:nvSpPr>
        <p:spPr>
          <a:xfrm>
            <a:off x="4572806" y="8801209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Type0/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B68F067-1A39-2431-CBD4-7197A1281049}"/>
              </a:ext>
            </a:extLst>
          </p:cNvPr>
          <p:cNvSpPr/>
          <p:nvPr/>
        </p:nvSpPr>
        <p:spPr>
          <a:xfrm>
            <a:off x="4572806" y="9568518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Type1/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B60236A-DBCC-1BB5-44DE-A295140CD37E}"/>
              </a:ext>
            </a:extLst>
          </p:cNvPr>
          <p:cNvSpPr/>
          <p:nvPr/>
        </p:nvSpPr>
        <p:spPr>
          <a:xfrm>
            <a:off x="4572806" y="10321079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Type2/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CFC8198-FF81-0496-97E7-8EA628B28E49}"/>
              </a:ext>
            </a:extLst>
          </p:cNvPr>
          <p:cNvSpPr/>
          <p:nvPr/>
        </p:nvSpPr>
        <p:spPr>
          <a:xfrm>
            <a:off x="4572806" y="11073643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Type3/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7F3D666-0197-73EB-B763-F5E8D3ADB0A7}"/>
              </a:ext>
            </a:extLst>
          </p:cNvPr>
          <p:cNvSpPr/>
          <p:nvPr/>
        </p:nvSpPr>
        <p:spPr>
          <a:xfrm>
            <a:off x="4572806" y="11840955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Type4/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(x1,x2), ….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355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결과 후처리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b="1" dirty="0"/>
              <a:t>형상 합성 및 안전장치</a:t>
            </a:r>
            <a:endParaRPr lang="en-US" altLang="ko-KR" sz="3200" b="1" dirty="0"/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모델 출력결과</a:t>
            </a:r>
            <a:endParaRPr lang="en-US" altLang="ko-KR" sz="32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/>
              <a:t>길이 상한 보정 </a:t>
            </a:r>
            <a:r>
              <a:rPr lang="en-US" altLang="ko-KR" sz="3200" dirty="0"/>
              <a:t>&amp; </a:t>
            </a:r>
            <a:r>
              <a:rPr lang="ko-KR" altLang="en-US" sz="3200" dirty="0"/>
              <a:t>단조성 보정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Results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4B334A-C178-C067-A2D6-55B34D20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57" t="15980" r="7615" b="13104"/>
          <a:stretch/>
        </p:blipFill>
        <p:spPr>
          <a:xfrm>
            <a:off x="698499" y="8878524"/>
            <a:ext cx="2468132" cy="35712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CE2FE0-8872-6E78-3467-4A53485EE1CA}"/>
              </a:ext>
            </a:extLst>
          </p:cNvPr>
          <p:cNvSpPr/>
          <p:nvPr/>
        </p:nvSpPr>
        <p:spPr>
          <a:xfrm>
            <a:off x="4479398" y="8707801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Type0/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</a:t>
            </a:r>
            <a:r>
              <a:rPr lang="en-US" altLang="ko-KR" sz="2400" b="1" dirty="0">
                <a:solidFill>
                  <a:schemeClr val="tx1"/>
                </a:solidFill>
              </a:rPr>
              <a:t>(x1,y1)…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98387D-7458-A3D1-3445-1C9A1FBDC544}"/>
              </a:ext>
            </a:extLst>
          </p:cNvPr>
          <p:cNvSpPr/>
          <p:nvPr/>
        </p:nvSpPr>
        <p:spPr>
          <a:xfrm>
            <a:off x="4479398" y="9475110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Type1/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</a:t>
            </a:r>
            <a:r>
              <a:rPr lang="en-US" altLang="ko-KR" sz="2400" b="1" dirty="0">
                <a:solidFill>
                  <a:schemeClr val="tx1"/>
                </a:solidFill>
              </a:rPr>
              <a:t>(x1,y1)…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4F9F6C-0DA1-7D3C-677B-643738DDB287}"/>
              </a:ext>
            </a:extLst>
          </p:cNvPr>
          <p:cNvSpPr/>
          <p:nvPr/>
        </p:nvSpPr>
        <p:spPr>
          <a:xfrm>
            <a:off x="4479398" y="10227671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Type2/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</a:t>
            </a:r>
            <a:r>
              <a:rPr lang="en-US" altLang="ko-KR" sz="2400" b="1" dirty="0">
                <a:solidFill>
                  <a:schemeClr val="tx1"/>
                </a:solidFill>
              </a:rPr>
              <a:t>(x1,y1)…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53B1130-5DD6-813C-87AB-7D2B599B76C3}"/>
              </a:ext>
            </a:extLst>
          </p:cNvPr>
          <p:cNvSpPr/>
          <p:nvPr/>
        </p:nvSpPr>
        <p:spPr>
          <a:xfrm>
            <a:off x="4479398" y="10980235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Type5/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</a:t>
            </a:r>
            <a:r>
              <a:rPr lang="en-US" altLang="ko-KR" sz="2400" b="1" dirty="0">
                <a:solidFill>
                  <a:schemeClr val="tx1"/>
                </a:solidFill>
              </a:rPr>
              <a:t>(x1,y1)…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17EBCC5-C4DC-CE02-B992-45B2DC7C220F}"/>
              </a:ext>
            </a:extLst>
          </p:cNvPr>
          <p:cNvSpPr/>
          <p:nvPr/>
        </p:nvSpPr>
        <p:spPr>
          <a:xfrm>
            <a:off x="4479398" y="11747547"/>
            <a:ext cx="3429586" cy="49519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Type4/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230 / </a:t>
            </a:r>
            <a:r>
              <a:rPr lang="en-US" altLang="ko-KR" sz="2400" b="1" dirty="0">
                <a:solidFill>
                  <a:schemeClr val="tx1"/>
                </a:solidFill>
              </a:rPr>
              <a:t>(x1,y1)…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BA8D6E-3F2C-B598-AE2A-B126FAD6812B}"/>
              </a:ext>
            </a:extLst>
          </p:cNvPr>
          <p:cNvSpPr/>
          <p:nvPr/>
        </p:nvSpPr>
        <p:spPr>
          <a:xfrm>
            <a:off x="9793729" y="10020403"/>
            <a:ext cx="2719214" cy="12384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&amp;Predict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37332E-1938-A66F-FB1C-402416DDEB03}"/>
              </a:ext>
            </a:extLst>
          </p:cNvPr>
          <p:cNvSpPr/>
          <p:nvPr/>
        </p:nvSpPr>
        <p:spPr>
          <a:xfrm>
            <a:off x="4221304" y="8513746"/>
            <a:ext cx="4065342" cy="442011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0555F7B-77ED-39DC-B3F8-C5CC4988E782}"/>
              </a:ext>
            </a:extLst>
          </p:cNvPr>
          <p:cNvCxnSpPr>
            <a:cxnSpLocks/>
          </p:cNvCxnSpPr>
          <p:nvPr/>
        </p:nvCxnSpPr>
        <p:spPr>
          <a:xfrm flipV="1">
            <a:off x="2709435" y="10651934"/>
            <a:ext cx="1275896" cy="121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7BE3DF-D9AA-AB58-3531-404229361FA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1153336" y="7922649"/>
            <a:ext cx="0" cy="2097754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EC7153-F701-AEE6-AE14-4A6302671D89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6243435" y="3547857"/>
            <a:ext cx="517944" cy="926753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D19FD5F-791F-9BAD-C29C-60C7D98217F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908984" y="10639639"/>
            <a:ext cx="1884745" cy="13555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E9E3B2-3809-3F3E-B11A-1001BF8A23FD}"/>
              </a:ext>
            </a:extLst>
          </p:cNvPr>
          <p:cNvCxnSpPr>
            <a:cxnSpLocks/>
          </p:cNvCxnSpPr>
          <p:nvPr/>
        </p:nvCxnSpPr>
        <p:spPr>
          <a:xfrm>
            <a:off x="11153336" y="11345880"/>
            <a:ext cx="0" cy="94056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3995BE-10E2-FAC3-43CC-811E0A610D8B}"/>
              </a:ext>
            </a:extLst>
          </p:cNvPr>
          <p:cNvSpPr/>
          <p:nvPr/>
        </p:nvSpPr>
        <p:spPr>
          <a:xfrm>
            <a:off x="14386077" y="9996445"/>
            <a:ext cx="3429586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Input 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230 / (x1,y1)…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81706B-1872-BF75-854B-DA84BEE8DFB9}"/>
              </a:ext>
            </a:extLst>
          </p:cNvPr>
          <p:cNvSpPr/>
          <p:nvPr/>
        </p:nvSpPr>
        <p:spPr>
          <a:xfrm>
            <a:off x="14386077" y="10675266"/>
            <a:ext cx="3429586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Input 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240 / (x1,y1)…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9DAD9F-D4F5-4624-C158-63C33E1EEB44}"/>
              </a:ext>
            </a:extLst>
          </p:cNvPr>
          <p:cNvSpPr/>
          <p:nvPr/>
        </p:nvSpPr>
        <p:spPr>
          <a:xfrm>
            <a:off x="14386077" y="11354087"/>
            <a:ext cx="3429586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Input 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250 / (x1,y1)…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9C8325C-707F-E189-9300-130B32E2D70F}"/>
              </a:ext>
            </a:extLst>
          </p:cNvPr>
          <p:cNvSpPr/>
          <p:nvPr/>
        </p:nvSpPr>
        <p:spPr>
          <a:xfrm>
            <a:off x="14386077" y="12032908"/>
            <a:ext cx="3429586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Input 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260 / (x1,y1)…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8DD901-0C0B-DB22-B73D-5A70F1992EE8}"/>
              </a:ext>
            </a:extLst>
          </p:cNvPr>
          <p:cNvSpPr/>
          <p:nvPr/>
        </p:nvSpPr>
        <p:spPr>
          <a:xfrm>
            <a:off x="14201724" y="9862559"/>
            <a:ext cx="3806050" cy="329418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AA5330-BBAF-5D90-9420-072E19EDD729}"/>
              </a:ext>
            </a:extLst>
          </p:cNvPr>
          <p:cNvSpPr txBox="1"/>
          <p:nvPr/>
        </p:nvSpPr>
        <p:spPr>
          <a:xfrm>
            <a:off x="571626" y="8440594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&lt;Input Data&gt;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4FDB109-C7D6-159F-ADE3-A44C7C3C31B1}"/>
              </a:ext>
            </a:extLst>
          </p:cNvPr>
          <p:cNvSpPr/>
          <p:nvPr/>
        </p:nvSpPr>
        <p:spPr>
          <a:xfrm>
            <a:off x="9793729" y="12349597"/>
            <a:ext cx="2719214" cy="495191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230 - [dt, </a:t>
            </a:r>
            <a:r>
              <a:rPr lang="en-US" altLang="ko-KR" sz="2400" b="1" dirty="0" err="1">
                <a:solidFill>
                  <a:schemeClr val="tx1"/>
                </a:solidFill>
                <a:latin typeface="+mj-ea"/>
                <a:ea typeface="+mj-ea"/>
              </a:rPr>
              <a:t>dy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4" name="그림 113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2D2C2C-AFA9-A9BD-10A6-DC94DA31B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17162" y="11236054"/>
            <a:ext cx="728203" cy="198000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B4F8F899-8A12-F7D9-F4D8-8D9362E1A328}"/>
              </a:ext>
            </a:extLst>
          </p:cNvPr>
          <p:cNvSpPr txBox="1"/>
          <p:nvPr/>
        </p:nvSpPr>
        <p:spPr>
          <a:xfrm>
            <a:off x="14386077" y="12475071"/>
            <a:ext cx="342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…..</a:t>
            </a:r>
            <a:endParaRPr lang="ko-KR" altLang="en-US" sz="36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F9D90C9-0457-D307-DF0F-FA59DF759BB1}"/>
              </a:ext>
            </a:extLst>
          </p:cNvPr>
          <p:cNvSpPr txBox="1"/>
          <p:nvPr/>
        </p:nvSpPr>
        <p:spPr>
          <a:xfrm>
            <a:off x="14763644" y="9335787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&lt;Result Data&gt;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C87D73C-1314-1F33-3BE0-059A6335928F}"/>
              </a:ext>
            </a:extLst>
          </p:cNvPr>
          <p:cNvSpPr txBox="1"/>
          <p:nvPr/>
        </p:nvSpPr>
        <p:spPr>
          <a:xfrm>
            <a:off x="4567886" y="12287531"/>
            <a:ext cx="342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…..</a:t>
            </a:r>
            <a:endParaRPr lang="ko-KR" altLang="en-US" sz="3600" b="1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FBADC92-8585-C87B-AB64-37D2C56AEE17}"/>
              </a:ext>
            </a:extLst>
          </p:cNvPr>
          <p:cNvCxnSpPr>
            <a:cxnSpLocks/>
          </p:cNvCxnSpPr>
          <p:nvPr/>
        </p:nvCxnSpPr>
        <p:spPr>
          <a:xfrm>
            <a:off x="18154286" y="12207147"/>
            <a:ext cx="71636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BE4B25-A1FA-AC29-AB29-D4FBA419E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6154" y="11056054"/>
            <a:ext cx="794404" cy="2160000"/>
          </a:xfrm>
          <a:prstGeom prst="rect">
            <a:avLst/>
          </a:prstGeom>
        </p:spPr>
      </p:pic>
      <p:pic>
        <p:nvPicPr>
          <p:cNvPr id="127" name="그림 126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005E2C-5877-BFEA-FC3B-29971D55D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21347" y="10876054"/>
            <a:ext cx="860604" cy="2340000"/>
          </a:xfrm>
          <a:prstGeom prst="rect">
            <a:avLst/>
          </a:prstGeom>
        </p:spPr>
      </p:pic>
      <p:pic>
        <p:nvPicPr>
          <p:cNvPr id="128" name="그림 127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7CC81C-B80E-D235-7089-2F367BDE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22740" y="10696054"/>
            <a:ext cx="926805" cy="2520000"/>
          </a:xfrm>
          <a:prstGeom prst="rect">
            <a:avLst/>
          </a:prstGeom>
        </p:spPr>
      </p:pic>
      <p:pic>
        <p:nvPicPr>
          <p:cNvPr id="129" name="그림 128" descr="스케치, 라인 아트, 선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E91E52-43F6-D81F-8E40-040D45486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90334" y="10516054"/>
            <a:ext cx="993005" cy="2700000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A1EC437A-511B-E90C-099D-2DBC211378BA}"/>
              </a:ext>
            </a:extLst>
          </p:cNvPr>
          <p:cNvSpPr txBox="1"/>
          <p:nvPr/>
        </p:nvSpPr>
        <p:spPr>
          <a:xfrm>
            <a:off x="4220330" y="8042307"/>
            <a:ext cx="4066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&lt;Data Selection&gt;</a:t>
            </a:r>
            <a:endParaRPr lang="ko-KR" altLang="en-US" sz="2400" b="1" dirty="0">
              <a:latin typeface="+mj-ea"/>
              <a:ea typeface="+mj-ea"/>
            </a:endParaRP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A2A48C37-1E6E-A06B-F536-7446B9D6CE98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12807915" y="8155601"/>
            <a:ext cx="529037" cy="466282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5048E680-7440-6C68-0267-C6B13E83FDB2}"/>
              </a:ext>
            </a:extLst>
          </p:cNvPr>
          <p:cNvSpPr/>
          <p:nvPr/>
        </p:nvSpPr>
        <p:spPr>
          <a:xfrm>
            <a:off x="14587382" y="7685317"/>
            <a:ext cx="2701456" cy="940568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Shape Synthesis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Guardrail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6D55209-12EF-53A3-90D5-4698BAAEFD9B}"/>
              </a:ext>
            </a:extLst>
          </p:cNvPr>
          <p:cNvCxnSpPr>
            <a:cxnSpLocks/>
          </p:cNvCxnSpPr>
          <p:nvPr/>
        </p:nvCxnSpPr>
        <p:spPr>
          <a:xfrm>
            <a:off x="15951477" y="8707801"/>
            <a:ext cx="0" cy="62798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AE237734-E03B-D8B8-EF66-AA010F1E8650}"/>
              </a:ext>
            </a:extLst>
          </p:cNvPr>
          <p:cNvCxnSpPr>
            <a:cxnSpLocks/>
          </p:cNvCxnSpPr>
          <p:nvPr/>
        </p:nvCxnSpPr>
        <p:spPr>
          <a:xfrm>
            <a:off x="13332445" y="8155601"/>
            <a:ext cx="1210693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9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13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예측 결과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Results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그림 1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D64419-22BE-A17E-E12D-7003791B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534" y="4494732"/>
            <a:ext cx="5242930" cy="7987683"/>
          </a:xfrm>
          <a:prstGeom prst="rect">
            <a:avLst/>
          </a:prstGeom>
        </p:spPr>
      </p:pic>
      <p:pic>
        <p:nvPicPr>
          <p:cNvPr id="8" name="그림 7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EDF933-C8CD-F908-EF73-F5765D392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802" y="4494732"/>
            <a:ext cx="5242930" cy="7987683"/>
          </a:xfrm>
          <a:prstGeom prst="rect">
            <a:avLst/>
          </a:prstGeom>
        </p:spPr>
      </p:pic>
      <p:pic>
        <p:nvPicPr>
          <p:cNvPr id="14" name="그림 13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5BE250-F246-8005-E9F8-2DF993E1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6826" y="4494732"/>
            <a:ext cx="5242930" cy="7987683"/>
          </a:xfrm>
          <a:prstGeom prst="rect">
            <a:avLst/>
          </a:prstGeom>
        </p:spPr>
      </p:pic>
      <p:pic>
        <p:nvPicPr>
          <p:cNvPr id="22" name="그림 21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5387D5-1152-ABC6-B550-32E8CB455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4732"/>
            <a:ext cx="5242930" cy="7987683"/>
          </a:xfrm>
          <a:prstGeom prst="rect">
            <a:avLst/>
          </a:prstGeom>
        </p:spPr>
      </p:pic>
      <p:pic>
        <p:nvPicPr>
          <p:cNvPr id="24" name="그림 23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92F34E-8674-560B-FF48-C78E43EC3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267" y="4494732"/>
            <a:ext cx="5242930" cy="79876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C046E5-132F-0832-CD99-15E6A51169FD}"/>
              </a:ext>
            </a:extLst>
          </p:cNvPr>
          <p:cNvSpPr/>
          <p:nvPr/>
        </p:nvSpPr>
        <p:spPr>
          <a:xfrm>
            <a:off x="0" y="4494733"/>
            <a:ext cx="24253371" cy="488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BFB26-AC97-64BE-B5C4-DD97B84025E9}"/>
              </a:ext>
            </a:extLst>
          </p:cNvPr>
          <p:cNvSpPr txBox="1"/>
          <p:nvPr/>
        </p:nvSpPr>
        <p:spPr>
          <a:xfrm>
            <a:off x="1383441" y="12403981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[235 size]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AA351-FA6A-6BD5-7229-E8B1429CCE0F}"/>
              </a:ext>
            </a:extLst>
          </p:cNvPr>
          <p:cNvSpPr txBox="1"/>
          <p:nvPr/>
        </p:nvSpPr>
        <p:spPr>
          <a:xfrm>
            <a:off x="6139212" y="12403981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[245 size]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DACF8-428F-2501-9664-60EA55320451}"/>
              </a:ext>
            </a:extLst>
          </p:cNvPr>
          <p:cNvSpPr txBox="1"/>
          <p:nvPr/>
        </p:nvSpPr>
        <p:spPr>
          <a:xfrm>
            <a:off x="10909731" y="12403981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[255 size]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0A5B92-AFAD-690A-9A90-07282BE83B61}"/>
              </a:ext>
            </a:extLst>
          </p:cNvPr>
          <p:cNvSpPr txBox="1"/>
          <p:nvPr/>
        </p:nvSpPr>
        <p:spPr>
          <a:xfrm>
            <a:off x="15672877" y="12403981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[265 size]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3CE18B-44C7-26A1-6165-A2C2078C5B7A}"/>
              </a:ext>
            </a:extLst>
          </p:cNvPr>
          <p:cNvSpPr txBox="1"/>
          <p:nvPr/>
        </p:nvSpPr>
        <p:spPr>
          <a:xfrm>
            <a:off x="20407815" y="12403981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[275 size]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845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06C20-5890-555A-26D9-FA55327AB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936157-9BCD-5F1E-4876-5B29561B73A1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DD3847-96C3-725F-25F0-92D5C0128C9D}"/>
              </a:ext>
            </a:extLst>
          </p:cNvPr>
          <p:cNvGrpSpPr/>
          <p:nvPr/>
        </p:nvGrpSpPr>
        <p:grpSpPr>
          <a:xfrm>
            <a:off x="865428" y="4099792"/>
            <a:ext cx="8741710" cy="1490533"/>
            <a:chOff x="865428" y="3554694"/>
            <a:chExt cx="8741710" cy="14905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36D61-2B63-B7D7-F52E-A27754D3E952}"/>
                </a:ext>
              </a:extLst>
            </p:cNvPr>
            <p:cNvSpPr txBox="1"/>
            <p:nvPr/>
          </p:nvSpPr>
          <p:spPr>
            <a:xfrm>
              <a:off x="2068292" y="3732494"/>
              <a:ext cx="7200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-apple-system"/>
                </a:rPr>
                <a:t>연구 개요</a:t>
              </a:r>
              <a:endParaRPr lang="en-US" altLang="ko-KR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7A0843-2C48-A3DA-CCC2-C918343DF4D1}"/>
                </a:ext>
              </a:extLst>
            </p:cNvPr>
            <p:cNvSpPr txBox="1"/>
            <p:nvPr/>
          </p:nvSpPr>
          <p:spPr>
            <a:xfrm>
              <a:off x="865428" y="3554694"/>
              <a:ext cx="12446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6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-apple-system"/>
                </a:rPr>
                <a:t>01.</a:t>
              </a:r>
              <a:endParaRPr lang="en-US" altLang="ko-KR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047FC1-EC77-3159-CCC9-84B7F6FE6814}"/>
                </a:ext>
              </a:extLst>
            </p:cNvPr>
            <p:cNvSpPr txBox="1"/>
            <p:nvPr/>
          </p:nvSpPr>
          <p:spPr>
            <a:xfrm>
              <a:off x="4536374" y="4522007"/>
              <a:ext cx="5070764" cy="523220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The problem we are addressing.</a:t>
              </a:r>
              <a:endParaRPr lang="ko-KR" alt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D872231-F82F-E3D4-E57B-51ACACAD0773}"/>
                </a:ext>
              </a:extLst>
            </p:cNvPr>
            <p:cNvCxnSpPr>
              <a:cxnSpLocks/>
            </p:cNvCxnSpPr>
            <p:nvPr/>
          </p:nvCxnSpPr>
          <p:spPr>
            <a:xfrm>
              <a:off x="4536374" y="5038163"/>
              <a:ext cx="4731980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5BBA8F-F727-9FB2-CF7A-0F6097586BC2}"/>
              </a:ext>
            </a:extLst>
          </p:cNvPr>
          <p:cNvSpPr txBox="1"/>
          <p:nvPr/>
        </p:nvSpPr>
        <p:spPr>
          <a:xfrm>
            <a:off x="1377460" y="667541"/>
            <a:ext cx="78908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7000" b="1" i="0" dirty="0">
                <a:solidFill>
                  <a:schemeClr val="bg2">
                    <a:lumMod val="10000"/>
                  </a:schemeClr>
                </a:solidFill>
                <a:effectLst/>
                <a:latin typeface="-apple-system"/>
              </a:rPr>
              <a:t>Contents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158FC2-4E6C-5705-6F32-0219BBAB38F9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1DD603-4F4C-B0CD-E06A-3A828C6AE0C5}"/>
              </a:ext>
            </a:extLst>
          </p:cNvPr>
          <p:cNvGrpSpPr/>
          <p:nvPr/>
        </p:nvGrpSpPr>
        <p:grpSpPr>
          <a:xfrm>
            <a:off x="861828" y="7113691"/>
            <a:ext cx="8741710" cy="1545397"/>
            <a:chOff x="865428" y="3554694"/>
            <a:chExt cx="8741710" cy="15453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9508B3-AA72-EA97-6898-4B435DD76FCD}"/>
                </a:ext>
              </a:extLst>
            </p:cNvPr>
            <p:cNvSpPr txBox="1"/>
            <p:nvPr/>
          </p:nvSpPr>
          <p:spPr>
            <a:xfrm>
              <a:off x="2068292" y="3732494"/>
              <a:ext cx="7200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48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-apple-system"/>
                </a:rPr>
                <a:t>진행사항</a:t>
              </a:r>
              <a:endParaRPr lang="en-US" altLang="ko-KR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C4CD62-11A0-982E-26DD-8FB2D9FFC27B}"/>
                </a:ext>
              </a:extLst>
            </p:cNvPr>
            <p:cNvSpPr txBox="1"/>
            <p:nvPr/>
          </p:nvSpPr>
          <p:spPr>
            <a:xfrm>
              <a:off x="865428" y="3554694"/>
              <a:ext cx="12446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6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-apple-system"/>
                </a:rPr>
                <a:t>02.</a:t>
              </a:r>
              <a:endParaRPr lang="en-US" altLang="ko-KR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C156A4-5C4C-72BC-33D5-EAFB178D1610}"/>
                </a:ext>
              </a:extLst>
            </p:cNvPr>
            <p:cNvSpPr txBox="1"/>
            <p:nvPr/>
          </p:nvSpPr>
          <p:spPr>
            <a:xfrm>
              <a:off x="4536374" y="4576871"/>
              <a:ext cx="5070764" cy="523220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Progress to date</a:t>
              </a:r>
              <a:endParaRPr lang="ko-KR" alt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78C708E-C259-06A1-8A49-D1BD55B1C0FD}"/>
                </a:ext>
              </a:extLst>
            </p:cNvPr>
            <p:cNvCxnSpPr>
              <a:cxnSpLocks/>
            </p:cNvCxnSpPr>
            <p:nvPr/>
          </p:nvCxnSpPr>
          <p:spPr>
            <a:xfrm>
              <a:off x="4536374" y="5075234"/>
              <a:ext cx="2522934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7FC798-BF31-33B9-96DD-67CECD1AFCA4}"/>
              </a:ext>
            </a:extLst>
          </p:cNvPr>
          <p:cNvGrpSpPr/>
          <p:nvPr/>
        </p:nvGrpSpPr>
        <p:grpSpPr>
          <a:xfrm>
            <a:off x="865428" y="10127590"/>
            <a:ext cx="8741710" cy="1490533"/>
            <a:chOff x="865428" y="3554694"/>
            <a:chExt cx="8741710" cy="14905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AC968-D116-0A45-4583-C28A6F5CC30A}"/>
                </a:ext>
              </a:extLst>
            </p:cNvPr>
            <p:cNvSpPr txBox="1"/>
            <p:nvPr/>
          </p:nvSpPr>
          <p:spPr>
            <a:xfrm>
              <a:off x="2068292" y="3732494"/>
              <a:ext cx="7200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-apple-system"/>
                </a:rPr>
                <a:t>연구 계획</a:t>
              </a:r>
              <a:endParaRPr lang="en-US" altLang="ko-KR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4F605E-37E5-4FBA-478E-951CF252FFEE}"/>
                </a:ext>
              </a:extLst>
            </p:cNvPr>
            <p:cNvSpPr txBox="1"/>
            <p:nvPr/>
          </p:nvSpPr>
          <p:spPr>
            <a:xfrm>
              <a:off x="865428" y="3554694"/>
              <a:ext cx="12446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6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-apple-system"/>
                </a:rPr>
                <a:t>03.</a:t>
              </a:r>
              <a:endParaRPr lang="en-US" altLang="ko-KR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AA5DA4-134C-0A4D-37E7-35DF28593AA8}"/>
                </a:ext>
              </a:extLst>
            </p:cNvPr>
            <p:cNvSpPr txBox="1"/>
            <p:nvPr/>
          </p:nvSpPr>
          <p:spPr>
            <a:xfrm>
              <a:off x="4536374" y="4522007"/>
              <a:ext cx="5070764" cy="523220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How to proceed from now</a:t>
              </a:r>
              <a:endParaRPr lang="ko-KR" altLang="en-US" sz="2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8B78879-96C9-5BFA-7F03-11DBD1E3DB67}"/>
                </a:ext>
              </a:extLst>
            </p:cNvPr>
            <p:cNvCxnSpPr>
              <a:cxnSpLocks/>
            </p:cNvCxnSpPr>
            <p:nvPr/>
          </p:nvCxnSpPr>
          <p:spPr>
            <a:xfrm>
              <a:off x="4536374" y="5007518"/>
              <a:ext cx="3998026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014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142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예측 결과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en-US" altLang="ko-KR" sz="3200" b="1" dirty="0"/>
              <a:t>PCA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/</a:t>
            </a:r>
            <a:r>
              <a:rPr lang="en-US" altLang="ko-KR" sz="3200" b="1" dirty="0"/>
              <a:t>GPR/KRR</a:t>
            </a:r>
            <a:r>
              <a:rPr lang="ko-KR" altLang="en-US" sz="3200" b="1" dirty="0"/>
              <a:t>모델에 대한 결과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Results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7" name="그림 16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CEBEA2-31BE-B035-94C3-A60BC1AE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87"/>
          <a:stretch/>
        </p:blipFill>
        <p:spPr>
          <a:xfrm>
            <a:off x="8772775" y="5667060"/>
            <a:ext cx="5220025" cy="7662348"/>
          </a:xfrm>
          <a:prstGeom prst="rect">
            <a:avLst/>
          </a:prstGeom>
        </p:spPr>
      </p:pic>
      <p:pic>
        <p:nvPicPr>
          <p:cNvPr id="19" name="그림 18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D28220-491A-2B6A-7DA2-68F0E742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87"/>
          <a:stretch/>
        </p:blipFill>
        <p:spPr>
          <a:xfrm>
            <a:off x="14498568" y="5667058"/>
            <a:ext cx="5220025" cy="7662349"/>
          </a:xfrm>
          <a:prstGeom prst="rect">
            <a:avLst/>
          </a:prstGeom>
        </p:spPr>
      </p:pic>
      <p:pic>
        <p:nvPicPr>
          <p:cNvPr id="23" name="그림 22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959D37-D692-29B3-AD86-C1E05CA544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787"/>
          <a:stretch/>
        </p:blipFill>
        <p:spPr>
          <a:xfrm>
            <a:off x="3002577" y="5667058"/>
            <a:ext cx="5220025" cy="7662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6BA932-C6BC-6989-CCC4-594D63E5D03E}"/>
              </a:ext>
            </a:extLst>
          </p:cNvPr>
          <p:cNvSpPr txBox="1"/>
          <p:nvPr/>
        </p:nvSpPr>
        <p:spPr>
          <a:xfrm>
            <a:off x="4315573" y="5176484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PCA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D0095C-507B-C5A1-B86F-5EE8EEEE2FA4}"/>
              </a:ext>
            </a:extLst>
          </p:cNvPr>
          <p:cNvSpPr txBox="1"/>
          <p:nvPr/>
        </p:nvSpPr>
        <p:spPr>
          <a:xfrm>
            <a:off x="10085771" y="5166452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GPR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94131-B5E7-9AC3-9CA4-456FFBF4F3B9}"/>
              </a:ext>
            </a:extLst>
          </p:cNvPr>
          <p:cNvSpPr txBox="1"/>
          <p:nvPr/>
        </p:nvSpPr>
        <p:spPr>
          <a:xfrm>
            <a:off x="15811564" y="5170582"/>
            <a:ext cx="259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KRR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5671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119C-EEC1-3B8C-6759-2FF65B66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DDFE3C-0EB7-A44C-DB2A-E995BD8E8B10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9BB5EE-E22A-5DE7-4F18-46EA851700B8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21BCAE-7D19-5501-A1CB-22B94B0B9CF1}"/>
              </a:ext>
            </a:extLst>
          </p:cNvPr>
          <p:cNvSpPr txBox="1"/>
          <p:nvPr/>
        </p:nvSpPr>
        <p:spPr>
          <a:xfrm>
            <a:off x="716530" y="3120605"/>
            <a:ext cx="18830254" cy="96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연구 계획</a:t>
            </a:r>
            <a:endParaRPr lang="en-US" altLang="ko-KR" sz="44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데이터 수집 및 가공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완료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예측 모델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+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시각화 방법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완료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논문 작성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시작 전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  <a:endParaRPr lang="en-US" altLang="ko-KR" sz="2400" b="1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EAF6E-0889-4730-D56B-2F248A66C660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연구 계획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080CC8-056F-D95F-4F4D-91C91D2085E7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Our</a:t>
            </a:r>
            <a:r>
              <a:rPr lang="ko-KR" altLang="en-US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Research Plan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0D973D-9400-E0EA-32F0-A3771526A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815451"/>
              </p:ext>
            </p:extLst>
          </p:nvPr>
        </p:nvGraphicFramePr>
        <p:xfrm>
          <a:off x="1304464" y="4098166"/>
          <a:ext cx="21428532" cy="65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4836">
                  <a:extLst>
                    <a:ext uri="{9D8B030D-6E8A-4147-A177-3AD203B41FA5}">
                      <a16:colId xmlns:a16="http://schemas.microsoft.com/office/drawing/2014/main" val="1478100984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543580479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693774930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01355509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50071555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411735193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3740386420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60317468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59644030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31022811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46885769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06353351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993750425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797393286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9413050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215549131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4024182829"/>
                    </a:ext>
                  </a:extLst>
                </a:gridCol>
              </a:tblGrid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(- 09/08)</a:t>
                      </a:r>
                      <a:endParaRPr lang="ko-KR" altLang="en-US" sz="2000" b="1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(- 09/15)</a:t>
                      </a:r>
                      <a:endParaRPr lang="ko-KR" altLang="en-US" sz="2000" b="1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(- 09/22)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(- 09/29)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(- 10/06)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(- 10/13)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(- 10/20)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(- 10/27)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(- 11/3)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(- 11/10)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(- 11/17)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12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(- 11/24)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13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(- 12/01)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(- 12/08)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15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(- 12/15)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(12/16 -)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18994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계획 수립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508655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데이터 수집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656497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데이터 가공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360759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예측 모델 학습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457802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출력데이터 시각화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857987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/>
                        <a:t>실험 및 검증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79120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/>
                        <a:t>논문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9559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DEECB89-C0C5-A292-388B-CE7B7A87EED0}"/>
              </a:ext>
            </a:extLst>
          </p:cNvPr>
          <p:cNvSpPr/>
          <p:nvPr/>
        </p:nvSpPr>
        <p:spPr>
          <a:xfrm>
            <a:off x="14778681" y="4102442"/>
            <a:ext cx="7954315" cy="81554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D6ECC7F-1C7C-7BB0-8FE3-A968C0F5F0FE}"/>
              </a:ext>
            </a:extLst>
          </p:cNvPr>
          <p:cNvCxnSpPr>
            <a:cxnSpLocks/>
          </p:cNvCxnSpPr>
          <p:nvPr/>
        </p:nvCxnSpPr>
        <p:spPr>
          <a:xfrm>
            <a:off x="14778683" y="3521676"/>
            <a:ext cx="0" cy="58076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CE7EB-136C-D808-69DA-1FA4D1A752F1}"/>
              </a:ext>
            </a:extLst>
          </p:cNvPr>
          <p:cNvSpPr txBox="1"/>
          <p:nvPr/>
        </p:nvSpPr>
        <p:spPr>
          <a:xfrm>
            <a:off x="13935117" y="2694084"/>
            <a:ext cx="1687126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n-ea"/>
                <a:cs typeface="Posterama" panose="020B0502040204020203" pitchFamily="34" charset="0"/>
              </a:rPr>
              <a:t>Now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65766-33A8-6E64-009A-72A48B69ADD5}"/>
              </a:ext>
            </a:extLst>
          </p:cNvPr>
          <p:cNvSpPr/>
          <p:nvPr/>
        </p:nvSpPr>
        <p:spPr>
          <a:xfrm>
            <a:off x="14778680" y="4102441"/>
            <a:ext cx="7954314" cy="6538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6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119C-EEC1-3B8C-6759-2FF65B66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DDFE3C-0EB7-A44C-DB2A-E995BD8E8B10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9BB5EE-E22A-5DE7-4F18-46EA851700B8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21BCAE-7D19-5501-A1CB-22B94B0B9CF1}"/>
              </a:ext>
            </a:extLst>
          </p:cNvPr>
          <p:cNvSpPr txBox="1"/>
          <p:nvPr/>
        </p:nvSpPr>
        <p:spPr>
          <a:xfrm>
            <a:off x="716530" y="3120605"/>
            <a:ext cx="18830254" cy="96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연구 계획</a:t>
            </a:r>
            <a:endParaRPr lang="en-US" altLang="ko-KR" sz="44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데이터 수집 및 가공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완료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예측 모델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+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시각화 방법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진행 중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논문 작성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시작 전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</a:t>
            </a:r>
            <a:endParaRPr lang="en-US" altLang="ko-KR" sz="2400" b="1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EAF6E-0889-4730-D56B-2F248A66C660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연구 계획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080CC8-056F-D95F-4F4D-91C91D2085E7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Our</a:t>
            </a:r>
            <a:r>
              <a:rPr lang="ko-KR" altLang="en-US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Research Plan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0D973D-9400-E0EA-32F0-A3771526A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5014"/>
              </p:ext>
            </p:extLst>
          </p:nvPr>
        </p:nvGraphicFramePr>
        <p:xfrm>
          <a:off x="1304464" y="4098166"/>
          <a:ext cx="21428532" cy="654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4836">
                  <a:extLst>
                    <a:ext uri="{9D8B030D-6E8A-4147-A177-3AD203B41FA5}">
                      <a16:colId xmlns:a16="http://schemas.microsoft.com/office/drawing/2014/main" val="1478100984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543580479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693774930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01355509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50071555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411735193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3740386420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60317468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59644030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31022811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46885769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063533512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993750425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797393286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194130508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2215549131"/>
                    </a:ext>
                  </a:extLst>
                </a:gridCol>
                <a:gridCol w="1135856">
                  <a:extLst>
                    <a:ext uri="{9D8B030D-6E8A-4147-A177-3AD203B41FA5}">
                      <a16:colId xmlns:a16="http://schemas.microsoft.com/office/drawing/2014/main" val="4024182829"/>
                    </a:ext>
                  </a:extLst>
                </a:gridCol>
              </a:tblGrid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(- 09/08)</a:t>
                      </a:r>
                      <a:endParaRPr lang="ko-KR" altLang="en-US" sz="2000" b="1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(- 09/15)</a:t>
                      </a:r>
                      <a:endParaRPr lang="ko-KR" altLang="en-US" sz="2000" b="1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(- 09/22)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(- 09/29)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(- 10/06)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(- 10/13)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(- 10/20)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(- 10/27)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(- 11/3)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(- 11/10)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(- 11/17)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12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(- 11/24)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13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(- 12/01)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(- 12/08)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15</a:t>
                      </a:r>
                    </a:p>
                    <a:p>
                      <a:pPr algn="ctr" latinLnBrk="1"/>
                      <a:r>
                        <a:rPr lang="en-US" altLang="ko-KR" sz="2000" b="1" dirty="0"/>
                        <a:t>(- 12/15)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en-US" altLang="ko-KR" sz="2000" b="1" dirty="0"/>
                        <a:t>(12/16 -)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18994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계획 수립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508655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데이터 수집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656497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데이터 가공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360759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예측 모델 학습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457802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출력데이터 시각화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857987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/>
                        <a:t>실험 및 검증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679120"/>
                  </a:ext>
                </a:extLst>
              </a:tr>
              <a:tr h="817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/>
                        <a:t>논문 작성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19559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DEECB89-C0C5-A292-388B-CE7B7A87EED0}"/>
              </a:ext>
            </a:extLst>
          </p:cNvPr>
          <p:cNvSpPr/>
          <p:nvPr/>
        </p:nvSpPr>
        <p:spPr>
          <a:xfrm>
            <a:off x="14778681" y="4102442"/>
            <a:ext cx="7954315" cy="81554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D6ECC7F-1C7C-7BB0-8FE3-A968C0F5F0FE}"/>
              </a:ext>
            </a:extLst>
          </p:cNvPr>
          <p:cNvCxnSpPr>
            <a:cxnSpLocks/>
          </p:cNvCxnSpPr>
          <p:nvPr/>
        </p:nvCxnSpPr>
        <p:spPr>
          <a:xfrm>
            <a:off x="14778683" y="3521676"/>
            <a:ext cx="0" cy="580766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CE7EB-136C-D808-69DA-1FA4D1A752F1}"/>
              </a:ext>
            </a:extLst>
          </p:cNvPr>
          <p:cNvSpPr txBox="1"/>
          <p:nvPr/>
        </p:nvSpPr>
        <p:spPr>
          <a:xfrm>
            <a:off x="13935117" y="2694084"/>
            <a:ext cx="1687126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n-ea"/>
                <a:cs typeface="Posterama" panose="020B0502040204020203" pitchFamily="34" charset="0"/>
              </a:rPr>
              <a:t>Now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65766-33A8-6E64-009A-72A48B69ADD5}"/>
              </a:ext>
            </a:extLst>
          </p:cNvPr>
          <p:cNvSpPr/>
          <p:nvPr/>
        </p:nvSpPr>
        <p:spPr>
          <a:xfrm>
            <a:off x="14778680" y="4102441"/>
            <a:ext cx="7954314" cy="6538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72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A55E1-8E74-8B48-C838-708D26614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A1E9437-69F0-82F6-D651-75D6F183106D}"/>
              </a:ext>
            </a:extLst>
          </p:cNvPr>
          <p:cNvSpPr/>
          <p:nvPr/>
        </p:nvSpPr>
        <p:spPr>
          <a:xfrm>
            <a:off x="8861245" y="4987636"/>
            <a:ext cx="6661509" cy="39307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FA33DC-D128-956D-65C4-27DDE93F8A20}"/>
              </a:ext>
            </a:extLst>
          </p:cNvPr>
          <p:cNvCxnSpPr>
            <a:cxnSpLocks/>
          </p:cNvCxnSpPr>
          <p:nvPr/>
        </p:nvCxnSpPr>
        <p:spPr>
          <a:xfrm>
            <a:off x="349249" y="685800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A35D9A-9F0F-2F7B-ECC9-9366EC41CB03}"/>
              </a:ext>
            </a:extLst>
          </p:cNvPr>
          <p:cNvSpPr/>
          <p:nvPr/>
        </p:nvSpPr>
        <p:spPr>
          <a:xfrm>
            <a:off x="9931399" y="6348985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End!</a:t>
            </a:r>
          </a:p>
          <a:p>
            <a:pPr algn="ctr"/>
            <a:endParaRPr lang="en-US" altLang="ko-KR" sz="5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pPr algn="ctr"/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Q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 </a:t>
            </a:r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&amp;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 </a:t>
            </a:r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A</a:t>
            </a:r>
            <a:endParaRPr lang="en-US" altLang="ko-KR" sz="5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5066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01. 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연구 개요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21315567" cy="364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문제 인식</a:t>
            </a:r>
            <a:endParaRPr lang="en-US" altLang="ko-KR" sz="4400" b="1" dirty="0">
              <a:latin typeface="+mn-ea"/>
              <a:cs typeface="Posterama" panose="020B0502040204020203" pitchFamily="34" charset="0"/>
            </a:endParaRPr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4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온라인 쇼핑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/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 의류분야의 사이즈 확인 방법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의류는 각 부위별 정확한 수치 측정이 가능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하지만 신발 사이즈의 경우에는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250mm, 270mm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등의 표준화된 하나의 수치만 확인할 수 있음 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&gt;&gt;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이를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2D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시각화로 해결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E5AA74-06EE-CE82-150D-6867449C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49" b="18861"/>
          <a:stretch>
            <a:fillRect/>
          </a:stretch>
        </p:blipFill>
        <p:spPr>
          <a:xfrm>
            <a:off x="392441" y="9370668"/>
            <a:ext cx="9693494" cy="3922335"/>
          </a:xfrm>
          <a:prstGeom prst="rect">
            <a:avLst/>
          </a:prstGeom>
        </p:spPr>
      </p:pic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085CA41A-6536-6DBC-A3DB-AF58E92CD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4020" y="7416256"/>
            <a:ext cx="1384300" cy="1384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Problem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D817AE6-1C3B-58B5-FC18-7CAF00E8C4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958"/>
          <a:stretch>
            <a:fillRect/>
          </a:stretch>
        </p:blipFill>
        <p:spPr>
          <a:xfrm>
            <a:off x="12760414" y="7343905"/>
            <a:ext cx="9693494" cy="5949098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9D7F7A3-27F5-2A26-6297-30AD8D7A2D9A}"/>
              </a:ext>
            </a:extLst>
          </p:cNvPr>
          <p:cNvSpPr/>
          <p:nvPr/>
        </p:nvSpPr>
        <p:spPr>
          <a:xfrm>
            <a:off x="10542658" y="9565055"/>
            <a:ext cx="1674537" cy="1197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7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01. 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연구 개요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13703703" cy="10811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문제 해결</a:t>
            </a:r>
            <a:endParaRPr lang="en-US" altLang="ko-KR" sz="4400" b="1" dirty="0">
              <a:latin typeface="+mn-ea"/>
              <a:cs typeface="Posterama" panose="020B0502040204020203" pitchFamily="34" charset="0"/>
            </a:endParaRPr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신발 브랜드별로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해당 사이즈가 나타내는 것이 다름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전체 발길이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vs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내부 길이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vs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인솔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dirty="0" err="1">
                <a:latin typeface="+mn-ea"/>
                <a:cs typeface="Posterama" panose="020B0502040204020203" pitchFamily="34" charset="0"/>
              </a:rPr>
              <a:t>깔창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)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길이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신발 내부 여유공간에 대한 정책도 다름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목표 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브랜드와 신발의 종류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/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사이즈를 통해 시각화 할 수 있는 시스템 개발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시스템 설계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 입력</a:t>
            </a:r>
            <a:r>
              <a:rPr lang="en-US" altLang="ko-KR" sz="2800" dirty="0"/>
              <a:t>: </a:t>
            </a:r>
            <a:r>
              <a:rPr lang="ko-KR" altLang="en-US" sz="2800" dirty="0"/>
              <a:t>모델명</a:t>
            </a:r>
            <a:r>
              <a:rPr lang="en-US" altLang="ko-KR" sz="2800" dirty="0"/>
              <a:t>/</a:t>
            </a:r>
            <a:r>
              <a:rPr lang="ko-KR" altLang="en-US" sz="2800" dirty="0"/>
              <a:t>신발 종류</a:t>
            </a:r>
            <a:r>
              <a:rPr lang="en-US" altLang="ko-KR" sz="2800" dirty="0"/>
              <a:t>, </a:t>
            </a:r>
            <a:r>
              <a:rPr lang="ko-KR" altLang="en-US" sz="2800" dirty="0"/>
              <a:t>사이즈</a:t>
            </a:r>
            <a:endParaRPr lang="en-US" altLang="ko-KR" sz="28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 출력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해당 신발의 주요 지점 좌표 </a:t>
            </a:r>
            <a:r>
              <a:rPr lang="en-US" altLang="ko-KR" sz="2800" dirty="0"/>
              <a:t>(</a:t>
            </a:r>
            <a:r>
              <a:rPr lang="ko-KR" altLang="en-US" sz="2800" dirty="0"/>
              <a:t>발끝</a:t>
            </a:r>
            <a:r>
              <a:rPr lang="en-US" altLang="ko-KR" sz="2800" dirty="0"/>
              <a:t>·</a:t>
            </a:r>
            <a:r>
              <a:rPr lang="ko-KR" altLang="en-US" sz="2800" dirty="0"/>
              <a:t>볼 등 </a:t>
            </a:r>
            <a:r>
              <a:rPr lang="en-US" altLang="ko-KR" sz="2800" dirty="0"/>
              <a:t>10</a:t>
            </a:r>
            <a:r>
              <a:rPr lang="ko-KR" altLang="en-US" sz="2800" dirty="0"/>
              <a:t>점</a:t>
            </a:r>
            <a:r>
              <a:rPr lang="en-US" altLang="ko-KR" sz="2800" dirty="0"/>
              <a:t>) </a:t>
            </a:r>
            <a:r>
              <a:rPr lang="ko-KR" altLang="en-US" sz="2800" dirty="0"/>
              <a:t>예측  →  시각화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가정</a:t>
            </a: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신발 브랜드별 사이즈 정책은 동일할 것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운동화에 대한 데이터에 대해서만 해결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Problem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Picture 2" descr="메이저급 스포츠 브랜드를 추구하다 사라진 브랜드들.. : 네이버 블로그">
            <a:extLst>
              <a:ext uri="{FF2B5EF4-FFF2-40B4-BE49-F238E27FC236}">
                <a16:creationId xmlns:a16="http://schemas.microsoft.com/office/drawing/2014/main" id="{A489BD3D-1C4F-CFC3-5370-C9C0972F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305" y="3669379"/>
            <a:ext cx="7435850" cy="51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78948B-8CF8-F5F2-1E6C-85C8FBD1362F}"/>
              </a:ext>
            </a:extLst>
          </p:cNvPr>
          <p:cNvGrpSpPr/>
          <p:nvPr/>
        </p:nvGrpSpPr>
        <p:grpSpPr>
          <a:xfrm>
            <a:off x="15631297" y="9917428"/>
            <a:ext cx="6054811" cy="3150973"/>
            <a:chOff x="1212596" y="10046385"/>
            <a:chExt cx="6054811" cy="31509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5081B-F6D2-5A4C-ACF7-5611C4F9AB03}"/>
                </a:ext>
              </a:extLst>
            </p:cNvPr>
            <p:cNvSpPr txBox="1"/>
            <p:nvPr/>
          </p:nvSpPr>
          <p:spPr>
            <a:xfrm>
              <a:off x="1533030" y="10399020"/>
              <a:ext cx="201205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[Input]</a:t>
              </a:r>
            </a:p>
            <a:p>
              <a:pPr algn="ctr"/>
              <a:endParaRPr lang="en-US" altLang="ko-KR" sz="2400" b="1" dirty="0"/>
            </a:p>
            <a:p>
              <a:pPr algn="ctr"/>
              <a:endParaRPr lang="en-US" altLang="ko-KR" sz="2400" b="1" dirty="0"/>
            </a:p>
            <a:p>
              <a:pPr algn="ctr"/>
              <a:r>
                <a:rPr lang="en-US" altLang="ko-KR" sz="2400" b="1" dirty="0"/>
                <a:t>Size : [260]</a:t>
              </a:r>
            </a:p>
            <a:p>
              <a:pPr algn="ctr"/>
              <a:r>
                <a:rPr lang="en-US" altLang="ko-KR" sz="2400" b="1" dirty="0"/>
                <a:t>Brand : [Nike]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50950F0-18D9-B332-FE7C-2A5E1EF5C2B0}"/>
                </a:ext>
              </a:extLst>
            </p:cNvPr>
            <p:cNvSpPr/>
            <p:nvPr/>
          </p:nvSpPr>
          <p:spPr>
            <a:xfrm>
              <a:off x="3863030" y="11002014"/>
              <a:ext cx="830997" cy="733003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13" name="그림 12" descr="스케치, 블랙, 흑백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02B592-68B9-BFD6-D860-954324F9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550" y="10684396"/>
              <a:ext cx="830997" cy="231257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D1EC87-F922-F20B-F1AC-A75A5057C27C}"/>
                </a:ext>
              </a:extLst>
            </p:cNvPr>
            <p:cNvSpPr/>
            <p:nvPr/>
          </p:nvSpPr>
          <p:spPr>
            <a:xfrm>
              <a:off x="1212596" y="10046385"/>
              <a:ext cx="6054811" cy="315097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A0A46-92E9-6CAF-6E96-3F4C85B18779}"/>
                </a:ext>
              </a:extLst>
            </p:cNvPr>
            <p:cNvSpPr txBox="1"/>
            <p:nvPr/>
          </p:nvSpPr>
          <p:spPr>
            <a:xfrm>
              <a:off x="5011972" y="10151303"/>
              <a:ext cx="2012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[Output]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38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01. </a:t>
            </a:r>
            <a:r>
              <a:rPr lang="ko-KR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연구 개요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29" y="3120605"/>
            <a:ext cx="21315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전체 흐름도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Flowchart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D0249E-443A-FF40-785C-37A8FED53F8E}"/>
              </a:ext>
            </a:extLst>
          </p:cNvPr>
          <p:cNvSpPr/>
          <p:nvPr/>
        </p:nvSpPr>
        <p:spPr>
          <a:xfrm>
            <a:off x="2354986" y="8814971"/>
            <a:ext cx="4033052" cy="1107907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특징점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추출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특징점이 될 수 있는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10~20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점 좌표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B0DEE8-4D5D-019D-BBDF-D6B3DDDA3EED}"/>
              </a:ext>
            </a:extLst>
          </p:cNvPr>
          <p:cNvSpPr/>
          <p:nvPr/>
        </p:nvSpPr>
        <p:spPr>
          <a:xfrm>
            <a:off x="2554221" y="4981674"/>
            <a:ext cx="263008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 원본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1617C49-16B6-4519-DC63-F53B0E8CA539}"/>
              </a:ext>
            </a:extLst>
          </p:cNvPr>
          <p:cNvSpPr/>
          <p:nvPr/>
        </p:nvSpPr>
        <p:spPr>
          <a:xfrm>
            <a:off x="5983723" y="4980454"/>
            <a:ext cx="2630088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왜곡 보정 및 정규화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8F6AB1-45CE-F7E5-55DC-FDCDB1E46F45}"/>
              </a:ext>
            </a:extLst>
          </p:cNvPr>
          <p:cNvSpPr/>
          <p:nvPr/>
        </p:nvSpPr>
        <p:spPr>
          <a:xfrm>
            <a:off x="9487368" y="4976703"/>
            <a:ext cx="2478917" cy="68091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윤곽선 추출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C376E7-C99F-569C-2789-7E379A217357}"/>
              </a:ext>
            </a:extLst>
          </p:cNvPr>
          <p:cNvGrpSpPr/>
          <p:nvPr/>
        </p:nvGrpSpPr>
        <p:grpSpPr>
          <a:xfrm>
            <a:off x="2383965" y="5798744"/>
            <a:ext cx="3209043" cy="1646009"/>
            <a:chOff x="698500" y="10045700"/>
            <a:chExt cx="4040394" cy="1974769"/>
          </a:xfrm>
        </p:grpSpPr>
        <p:sp>
          <p:nvSpPr>
            <p:cNvPr id="25" name="순서도: 수동 연산 24">
              <a:extLst>
                <a:ext uri="{FF2B5EF4-FFF2-40B4-BE49-F238E27FC236}">
                  <a16:creationId xmlns:a16="http://schemas.microsoft.com/office/drawing/2014/main" id="{7A74597E-70E9-0D98-C583-6D7B7C022984}"/>
                </a:ext>
              </a:extLst>
            </p:cNvPr>
            <p:cNvSpPr/>
            <p:nvPr/>
          </p:nvSpPr>
          <p:spPr>
            <a:xfrm flipV="1">
              <a:off x="776073" y="10045700"/>
              <a:ext cx="3902295" cy="1763670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1B6554-DA29-EFA6-04B0-420243AD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500" y="10102865"/>
              <a:ext cx="4040394" cy="19176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F7BB88-00F7-7E9C-3C49-CB4A4F998708}"/>
              </a:ext>
            </a:extLst>
          </p:cNvPr>
          <p:cNvGrpSpPr/>
          <p:nvPr/>
        </p:nvGrpSpPr>
        <p:grpSpPr>
          <a:xfrm>
            <a:off x="5983723" y="5704740"/>
            <a:ext cx="2762845" cy="1585013"/>
            <a:chOff x="6049968" y="9793234"/>
            <a:chExt cx="3285716" cy="198287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3188B6-B3D9-F124-0C05-19BDA31510B0}"/>
                </a:ext>
              </a:extLst>
            </p:cNvPr>
            <p:cNvSpPr/>
            <p:nvPr/>
          </p:nvSpPr>
          <p:spPr>
            <a:xfrm>
              <a:off x="6049968" y="9910834"/>
              <a:ext cx="3127835" cy="1865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821A27-AB17-D121-307A-B47A1DF3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974" t="2102" b="22960"/>
            <a:stretch>
              <a:fillRect/>
            </a:stretch>
          </p:blipFill>
          <p:spPr>
            <a:xfrm>
              <a:off x="6049968" y="9793234"/>
              <a:ext cx="3285716" cy="18652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B164C9C-3F09-8449-5D67-8B224BE78B92}"/>
              </a:ext>
            </a:extLst>
          </p:cNvPr>
          <p:cNvGrpSpPr/>
          <p:nvPr/>
        </p:nvGrpSpPr>
        <p:grpSpPr>
          <a:xfrm>
            <a:off x="9511584" y="5813650"/>
            <a:ext cx="2491772" cy="1488322"/>
            <a:chOff x="13169146" y="9708245"/>
            <a:chExt cx="5271254" cy="361112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C041A5D-C4C9-4D0E-9B97-FCE550F5B311}"/>
                </a:ext>
              </a:extLst>
            </p:cNvPr>
            <p:cNvSpPr/>
            <p:nvPr/>
          </p:nvSpPr>
          <p:spPr>
            <a:xfrm>
              <a:off x="13169146" y="9708245"/>
              <a:ext cx="5271254" cy="36111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3D33B46-012E-B319-B6E7-6EC59488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6340" y="10020440"/>
              <a:ext cx="5244060" cy="31391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8C6C47A-D52E-F1D3-5847-F13E26E3A2BA}"/>
              </a:ext>
            </a:extLst>
          </p:cNvPr>
          <p:cNvSpPr/>
          <p:nvPr/>
        </p:nvSpPr>
        <p:spPr>
          <a:xfrm>
            <a:off x="5287491" y="5041731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72B9A60-4CB2-F315-612B-F037BB8EA6CB}"/>
              </a:ext>
            </a:extLst>
          </p:cNvPr>
          <p:cNvSpPr/>
          <p:nvPr/>
        </p:nvSpPr>
        <p:spPr>
          <a:xfrm rot="5400000">
            <a:off x="4043781" y="7826223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4C77E8E-EF78-312E-CA86-D3BFCD53DF69}"/>
              </a:ext>
            </a:extLst>
          </p:cNvPr>
          <p:cNvSpPr/>
          <p:nvPr/>
        </p:nvSpPr>
        <p:spPr>
          <a:xfrm>
            <a:off x="8750665" y="5063747"/>
            <a:ext cx="633520" cy="47218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4AEE8FD-757F-3E38-8082-4E49369F07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95" b="3792"/>
          <a:stretch/>
        </p:blipFill>
        <p:spPr>
          <a:xfrm rot="3991532">
            <a:off x="3058698" y="10679584"/>
            <a:ext cx="2625628" cy="1572520"/>
          </a:xfrm>
          <a:prstGeom prst="rect">
            <a:avLst/>
          </a:prstGeom>
        </p:spPr>
      </p:pic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5EBBC85B-8CA1-4E8A-7221-8F118AD01B4E}"/>
              </a:ext>
            </a:extLst>
          </p:cNvPr>
          <p:cNvSpPr/>
          <p:nvPr/>
        </p:nvSpPr>
        <p:spPr>
          <a:xfrm>
            <a:off x="6803856" y="11351634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95D8F5-03E9-A6A6-83EF-79E0DA43DC1B}"/>
              </a:ext>
            </a:extLst>
          </p:cNvPr>
          <p:cNvSpPr txBox="1"/>
          <p:nvPr/>
        </p:nvSpPr>
        <p:spPr>
          <a:xfrm>
            <a:off x="8582631" y="10658015"/>
            <a:ext cx="3103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Point : [(21,6), (54,8), (214,632), (21,32)……]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Size : [260]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Brand : [Nike]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49BF65F-7C7B-F523-F833-E08E092582D2}"/>
              </a:ext>
            </a:extLst>
          </p:cNvPr>
          <p:cNvSpPr/>
          <p:nvPr/>
        </p:nvSpPr>
        <p:spPr>
          <a:xfrm>
            <a:off x="8397282" y="8048848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Brand &amp; Size Data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B429653-80EE-3B08-6E9A-0695A2104E18}"/>
              </a:ext>
            </a:extLst>
          </p:cNvPr>
          <p:cNvSpPr/>
          <p:nvPr/>
        </p:nvSpPr>
        <p:spPr>
          <a:xfrm rot="5400000">
            <a:off x="9673646" y="8990455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8F6C709-6977-E044-D9CB-F30B57743C4E}"/>
              </a:ext>
            </a:extLst>
          </p:cNvPr>
          <p:cNvSpPr/>
          <p:nvPr/>
        </p:nvSpPr>
        <p:spPr>
          <a:xfrm>
            <a:off x="8239391" y="10307200"/>
            <a:ext cx="3726965" cy="28425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9547B0BE-2BE8-31CE-3F17-48FA739C505A}"/>
              </a:ext>
            </a:extLst>
          </p:cNvPr>
          <p:cNvSpPr/>
          <p:nvPr/>
        </p:nvSpPr>
        <p:spPr>
          <a:xfrm rot="5400000">
            <a:off x="15273820" y="577007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8EE551B-6396-D919-E6EA-C0BF2337F975}"/>
              </a:ext>
            </a:extLst>
          </p:cNvPr>
          <p:cNvSpPr/>
          <p:nvPr/>
        </p:nvSpPr>
        <p:spPr>
          <a:xfrm>
            <a:off x="14026756" y="6969210"/>
            <a:ext cx="3356818" cy="61805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A360A3-DA1A-FAC0-491A-7C95C4475D92}"/>
              </a:ext>
            </a:extLst>
          </p:cNvPr>
          <p:cNvSpPr/>
          <p:nvPr/>
        </p:nvSpPr>
        <p:spPr>
          <a:xfrm>
            <a:off x="14630400" y="6643312"/>
            <a:ext cx="2126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3FA18ABB-6FD9-F919-47DE-AD62F2605354}"/>
              </a:ext>
            </a:extLst>
          </p:cNvPr>
          <p:cNvSpPr/>
          <p:nvPr/>
        </p:nvSpPr>
        <p:spPr>
          <a:xfrm>
            <a:off x="17619151" y="7136018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9452BA-4D44-A7DB-044B-CBDCDF1A8AD0}"/>
              </a:ext>
            </a:extLst>
          </p:cNvPr>
          <p:cNvSpPr txBox="1"/>
          <p:nvPr/>
        </p:nvSpPr>
        <p:spPr>
          <a:xfrm>
            <a:off x="18976070" y="6665746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Output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506477-4056-FB16-BBB7-4745599555DC}"/>
              </a:ext>
            </a:extLst>
          </p:cNvPr>
          <p:cNvSpPr txBox="1"/>
          <p:nvPr/>
        </p:nvSpPr>
        <p:spPr>
          <a:xfrm>
            <a:off x="18786056" y="7173290"/>
            <a:ext cx="244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Point : [(21,6), (54,8), </a:t>
            </a:r>
          </a:p>
          <a:p>
            <a:pPr algn="ctr"/>
            <a:r>
              <a:rPr lang="en-US" altLang="ko-KR" sz="2000" b="1" dirty="0"/>
              <a:t>(214,632), (21,32)……]</a:t>
            </a: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EA4DEF0F-C5A7-35DC-E939-771057F194AE}"/>
              </a:ext>
            </a:extLst>
          </p:cNvPr>
          <p:cNvSpPr/>
          <p:nvPr/>
        </p:nvSpPr>
        <p:spPr>
          <a:xfrm rot="5400000">
            <a:off x="19591313" y="8078999"/>
            <a:ext cx="830997" cy="73300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E1558A1-06A7-81CC-C1E0-0FFBB3A2D2A3}"/>
              </a:ext>
            </a:extLst>
          </p:cNvPr>
          <p:cNvSpPr/>
          <p:nvPr/>
        </p:nvSpPr>
        <p:spPr>
          <a:xfrm>
            <a:off x="17790985" y="9349233"/>
            <a:ext cx="4562387" cy="380048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88F8307-C122-F93F-3484-FB1CFF52053A}"/>
              </a:ext>
            </a:extLst>
          </p:cNvPr>
          <p:cNvSpPr/>
          <p:nvPr/>
        </p:nvSpPr>
        <p:spPr>
          <a:xfrm>
            <a:off x="18327307" y="9067329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935A1F7-34CB-FF7C-1234-48E51C013F78}"/>
              </a:ext>
            </a:extLst>
          </p:cNvPr>
          <p:cNvSpPr/>
          <p:nvPr/>
        </p:nvSpPr>
        <p:spPr>
          <a:xfrm>
            <a:off x="2200772" y="4688456"/>
            <a:ext cx="10092859" cy="284251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3CC339B-9C11-E772-DD9F-2720C2A009A3}"/>
              </a:ext>
            </a:extLst>
          </p:cNvPr>
          <p:cNvSpPr/>
          <p:nvPr/>
        </p:nvSpPr>
        <p:spPr>
          <a:xfrm>
            <a:off x="14236891" y="7774072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000246E-2774-683B-BF7D-F2B80486A869}"/>
              </a:ext>
            </a:extLst>
          </p:cNvPr>
          <p:cNvSpPr/>
          <p:nvPr/>
        </p:nvSpPr>
        <p:spPr>
          <a:xfrm>
            <a:off x="14236891" y="11243537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Kernel ridge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B3D2106-832B-A787-BE34-A865DE03E33B}"/>
              </a:ext>
            </a:extLst>
          </p:cNvPr>
          <p:cNvSpPr/>
          <p:nvPr/>
        </p:nvSpPr>
        <p:spPr>
          <a:xfrm>
            <a:off x="14236891" y="9462498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Gaussian process regression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EEBA03F-6C2C-244F-8C09-86810FBE2B4D}"/>
              </a:ext>
            </a:extLst>
          </p:cNvPr>
          <p:cNvSpPr/>
          <p:nvPr/>
        </p:nvSpPr>
        <p:spPr>
          <a:xfrm>
            <a:off x="1692883" y="4124050"/>
            <a:ext cx="11145794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D37175E-7B8F-44F9-BA5B-9337B9DA4CA2}"/>
              </a:ext>
            </a:extLst>
          </p:cNvPr>
          <p:cNvSpPr/>
          <p:nvPr/>
        </p:nvSpPr>
        <p:spPr>
          <a:xfrm>
            <a:off x="5486723" y="3818521"/>
            <a:ext cx="3383725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Processing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336C812-76E1-C181-7196-657DCDC916CB}"/>
              </a:ext>
            </a:extLst>
          </p:cNvPr>
          <p:cNvSpPr/>
          <p:nvPr/>
        </p:nvSpPr>
        <p:spPr>
          <a:xfrm>
            <a:off x="13370822" y="4124050"/>
            <a:ext cx="9454958" cy="9268725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76F736-7EB3-D6BC-40DE-9AACFD2D306D}"/>
              </a:ext>
            </a:extLst>
          </p:cNvPr>
          <p:cNvSpPr/>
          <p:nvPr/>
        </p:nvSpPr>
        <p:spPr>
          <a:xfrm>
            <a:off x="15730157" y="3782067"/>
            <a:ext cx="4670853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Predictions and Visualization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45D00BA-CBF0-9633-1DFE-C11A837FA60A}"/>
              </a:ext>
            </a:extLst>
          </p:cNvPr>
          <p:cNvSpPr txBox="1"/>
          <p:nvPr/>
        </p:nvSpPr>
        <p:spPr>
          <a:xfrm>
            <a:off x="14162749" y="4825931"/>
            <a:ext cx="3103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Size : [260]</a:t>
            </a:r>
          </a:p>
          <a:p>
            <a:pPr algn="ctr"/>
            <a:r>
              <a:rPr lang="en-US" altLang="ko-KR" sz="2400" b="1" dirty="0"/>
              <a:t>Brand : [Nike]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09B3EE2-EF31-FF26-75A2-37037624276A}"/>
              </a:ext>
            </a:extLst>
          </p:cNvPr>
          <p:cNvSpPr txBox="1"/>
          <p:nvPr/>
        </p:nvSpPr>
        <p:spPr>
          <a:xfrm>
            <a:off x="13192126" y="4955249"/>
            <a:ext cx="201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Input :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0AE50D86-C3C4-8BB0-8171-850BED165B12}"/>
              </a:ext>
            </a:extLst>
          </p:cNvPr>
          <p:cNvSpPr/>
          <p:nvPr/>
        </p:nvSpPr>
        <p:spPr>
          <a:xfrm>
            <a:off x="8614612" y="10006459"/>
            <a:ext cx="3044070" cy="60319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3677AAB-2CF6-10D1-7375-43399C4B3043}"/>
              </a:ext>
            </a:extLst>
          </p:cNvPr>
          <p:cNvSpPr/>
          <p:nvPr/>
        </p:nvSpPr>
        <p:spPr>
          <a:xfrm>
            <a:off x="18577240" y="9866218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Landmark Ordering &amp; Cleanup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924B1853-57B0-3445-8464-C68EFC10B870}"/>
              </a:ext>
            </a:extLst>
          </p:cNvPr>
          <p:cNvSpPr/>
          <p:nvPr/>
        </p:nvSpPr>
        <p:spPr>
          <a:xfrm>
            <a:off x="18593068" y="10970454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Closed B-spline / NURBS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62E26B8-48F3-9E21-7813-5A360451A249}"/>
              </a:ext>
            </a:extLst>
          </p:cNvPr>
          <p:cNvSpPr/>
          <p:nvPr/>
        </p:nvSpPr>
        <p:spPr>
          <a:xfrm>
            <a:off x="18630249" y="12068400"/>
            <a:ext cx="2908572" cy="830996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Centripetal </a:t>
            </a:r>
          </a:p>
          <a:p>
            <a:pPr algn="ctr"/>
            <a:r>
              <a:rPr lang="en-US" altLang="ko-KR" sz="2400" b="1" dirty="0" err="1">
                <a:solidFill>
                  <a:schemeClr val="tx1"/>
                </a:solidFill>
              </a:rPr>
              <a:t>Catmull</a:t>
            </a:r>
            <a:r>
              <a:rPr lang="en-US" altLang="ko-KR" sz="2400" b="1" dirty="0">
                <a:solidFill>
                  <a:schemeClr val="tx1"/>
                </a:solidFill>
              </a:rPr>
              <a:t>-Rom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8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279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데이터 및 정보 수집 </a:t>
            </a:r>
            <a:endParaRPr lang="en-US" altLang="ko-KR" sz="24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실제 매장을 방문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섭외해서 직접 데이터 수집 진행</a:t>
            </a:r>
            <a:endParaRPr lang="en-US" altLang="ko-KR" sz="3200" dirty="0">
              <a:latin typeface="+mn-ea"/>
              <a:cs typeface="Posterama" panose="020B0502040204020203" pitchFamily="34" charset="0"/>
            </a:endParaRP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09 / 12 ~ 09 / 15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DataSet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83D57-1045-DCB5-39F7-C08CE5B21428}"/>
              </a:ext>
            </a:extLst>
          </p:cNvPr>
          <p:cNvGrpSpPr/>
          <p:nvPr/>
        </p:nvGrpSpPr>
        <p:grpSpPr>
          <a:xfrm>
            <a:off x="2072895" y="6067164"/>
            <a:ext cx="20781875" cy="6264024"/>
            <a:chOff x="2072895" y="6858000"/>
            <a:chExt cx="20781875" cy="62640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1335108-0FD9-D8C2-5700-584FCB220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6539" y="6858000"/>
              <a:ext cx="3750478" cy="6250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6C4F972-23FC-010B-2757-422E05D45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62"/>
            <a:stretch/>
          </p:blipFill>
          <p:spPr bwMode="auto">
            <a:xfrm>
              <a:off x="14313881" y="6871227"/>
              <a:ext cx="8540889" cy="6250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D86999-F2D5-2A62-826B-9EC00652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2895" y="7363657"/>
              <a:ext cx="5287113" cy="52394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B2D165-8D8B-01EB-61F0-8BC9F864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5084" b="65687"/>
            <a:stretch/>
          </p:blipFill>
          <p:spPr>
            <a:xfrm>
              <a:off x="4590364" y="7289172"/>
              <a:ext cx="2024577" cy="1461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633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345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데이터 수집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800" b="1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신발의 종류를 운동화로 한정</a:t>
            </a:r>
            <a:endParaRPr lang="en-US" altLang="ko-KR" sz="32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브랜드별 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8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가지의 운동화에 대한 인솔 데이터 수집 </a:t>
            </a:r>
            <a:endParaRPr lang="en-US" altLang="ko-KR" sz="32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DataSet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C364F0-563A-DB7D-2E1C-4E15ACF0902D}"/>
              </a:ext>
            </a:extLst>
          </p:cNvPr>
          <p:cNvGrpSpPr/>
          <p:nvPr/>
        </p:nvGrpSpPr>
        <p:grpSpPr>
          <a:xfrm>
            <a:off x="14118429" y="7429180"/>
            <a:ext cx="8375859" cy="5406191"/>
            <a:chOff x="5599633" y="5057999"/>
            <a:chExt cx="10772829" cy="7416257"/>
          </a:xfrm>
        </p:grpSpPr>
        <p:pic>
          <p:nvPicPr>
            <p:cNvPr id="4" name="그림 3" descr="예술, 페인팅, 인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7B87F02-4924-4817-0320-0F4B8CBCC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730" t="14260" r="6131" b="8613"/>
            <a:stretch/>
          </p:blipFill>
          <p:spPr>
            <a:xfrm rot="5400000">
              <a:off x="10546937" y="9421862"/>
              <a:ext cx="3600000" cy="2504788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D49DC7B-3651-897B-1674-687ECE00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104" t="12477" r="6972" b="9667"/>
            <a:stretch/>
          </p:blipFill>
          <p:spPr>
            <a:xfrm rot="5400000">
              <a:off x="13297164" y="9421862"/>
              <a:ext cx="3600000" cy="2504788"/>
            </a:xfrm>
            <a:prstGeom prst="rect">
              <a:avLst/>
            </a:prstGeom>
          </p:spPr>
        </p:pic>
        <p:pic>
          <p:nvPicPr>
            <p:cNvPr id="16" name="그림 15" descr="텍스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0B5CB3-371A-7B3A-B3D5-67599D44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432" t="10219" r="10689" b="9896"/>
            <a:stretch/>
          </p:blipFill>
          <p:spPr>
            <a:xfrm rot="5400000">
              <a:off x="10546937" y="5605605"/>
              <a:ext cx="3600000" cy="2504788"/>
            </a:xfrm>
            <a:prstGeom prst="rect">
              <a:avLst/>
            </a:prstGeom>
          </p:spPr>
        </p:pic>
        <p:pic>
          <p:nvPicPr>
            <p:cNvPr id="18" name="그림 17" descr="텍스트, 신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3094812-0DD5-99AB-D08F-8EBE6CCE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530" t="9782" r="6731" b="8847"/>
            <a:stretch/>
          </p:blipFill>
          <p:spPr>
            <a:xfrm rot="5400000">
              <a:off x="7788030" y="5619831"/>
              <a:ext cx="3600000" cy="247633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FA8007-E415-EFEF-CC54-04DE1A33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0754" t="17307" r="12549" b="11698"/>
            <a:stretch/>
          </p:blipFill>
          <p:spPr>
            <a:xfrm rot="5400000">
              <a:off x="7799482" y="9424634"/>
              <a:ext cx="3600000" cy="2499243"/>
            </a:xfrm>
            <a:prstGeom prst="rect">
              <a:avLst/>
            </a:prstGeom>
          </p:spPr>
        </p:pic>
        <p:pic>
          <p:nvPicPr>
            <p:cNvPr id="23" name="그림 22" descr="텍스트, 실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969C351-4B35-8EC2-BFA4-22788D134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351" t="12842" r="10450" b="13403"/>
            <a:stretch/>
          </p:blipFill>
          <p:spPr>
            <a:xfrm rot="5400000">
              <a:off x="5052027" y="5623618"/>
              <a:ext cx="3600000" cy="2504787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82A5F44-77A3-482A-16DE-B49F26513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1892" t="12963" r="6126" b="9920"/>
            <a:stretch/>
          </p:blipFill>
          <p:spPr>
            <a:xfrm rot="5400000">
              <a:off x="13320068" y="5623618"/>
              <a:ext cx="3600000" cy="2504788"/>
            </a:xfrm>
            <a:prstGeom prst="rect">
              <a:avLst/>
            </a:prstGeom>
          </p:spPr>
        </p:pic>
        <p:pic>
          <p:nvPicPr>
            <p:cNvPr id="27" name="그림 26" descr="텍스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DC86923-BBB6-04A7-0E4B-C419320F5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8155" t="12002" r="8155" b="11241"/>
            <a:stretch/>
          </p:blipFill>
          <p:spPr>
            <a:xfrm rot="5400000">
              <a:off x="5066252" y="9436086"/>
              <a:ext cx="3600000" cy="2476338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D1202A-FEC1-E6DA-36CB-9F1B62D25BA2}"/>
              </a:ext>
            </a:extLst>
          </p:cNvPr>
          <p:cNvGrpSpPr/>
          <p:nvPr/>
        </p:nvGrpSpPr>
        <p:grpSpPr>
          <a:xfrm>
            <a:off x="2037666" y="7579141"/>
            <a:ext cx="7095677" cy="5256230"/>
            <a:chOff x="1234478" y="7406436"/>
            <a:chExt cx="7095677" cy="5256230"/>
          </a:xfrm>
        </p:grpSpPr>
        <p:pic>
          <p:nvPicPr>
            <p:cNvPr id="30" name="그림 29" descr="신발, 스니커즈, 워킹 슈즈, 신발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809E297-4AF7-8687-61D0-B20DC75B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610" t="10781" r="2538" b="23398"/>
            <a:stretch/>
          </p:blipFill>
          <p:spPr>
            <a:xfrm flipH="1">
              <a:off x="1234478" y="10481321"/>
              <a:ext cx="3304919" cy="1513433"/>
            </a:xfrm>
            <a:prstGeom prst="rect">
              <a:avLst/>
            </a:prstGeom>
          </p:spPr>
        </p:pic>
        <p:pic>
          <p:nvPicPr>
            <p:cNvPr id="36" name="그림 35" descr="신발, 신발류, 워킹 슈즈, 스니커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254463D-B61F-7BD9-2163-A1486C4D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037" t="20787" r="13810" b="17418"/>
            <a:stretch/>
          </p:blipFill>
          <p:spPr>
            <a:xfrm>
              <a:off x="1483694" y="8153198"/>
              <a:ext cx="3304919" cy="2065575"/>
            </a:xfrm>
            <a:prstGeom prst="rect">
              <a:avLst/>
            </a:prstGeom>
          </p:spPr>
        </p:pic>
        <p:pic>
          <p:nvPicPr>
            <p:cNvPr id="38" name="그림 37" descr="신발, 스니커즈, 워킹 슈즈, 신발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4C45B8D-4153-3274-87B5-1C89647D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2114" t="20763" r="3993" b="18560"/>
            <a:stretch/>
          </p:blipFill>
          <p:spPr>
            <a:xfrm>
              <a:off x="5025236" y="11060843"/>
              <a:ext cx="3304918" cy="1601823"/>
            </a:xfrm>
            <a:prstGeom prst="rect">
              <a:avLst/>
            </a:prstGeom>
          </p:spPr>
        </p:pic>
        <p:pic>
          <p:nvPicPr>
            <p:cNvPr id="40" name="그림 39" descr="신발, 스니커즈, 신발류, 워킹 슈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663997-AE3C-CECE-BFC7-EDF78B75D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210" t="20072" r="8966" b="17103"/>
            <a:stretch/>
          </p:blipFill>
          <p:spPr>
            <a:xfrm>
              <a:off x="5274452" y="9286519"/>
              <a:ext cx="2999502" cy="1591179"/>
            </a:xfrm>
            <a:prstGeom prst="rect">
              <a:avLst/>
            </a:prstGeom>
          </p:spPr>
        </p:pic>
        <p:pic>
          <p:nvPicPr>
            <p:cNvPr id="42" name="그림 41" descr="스니커즈, 신발, 신발류, 의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1031D1C-3FF9-07E7-5203-3B358F5F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3335" b="20964"/>
            <a:stretch/>
          </p:blipFill>
          <p:spPr>
            <a:xfrm flipH="1">
              <a:off x="5025236" y="7406436"/>
              <a:ext cx="3304919" cy="1650966"/>
            </a:xfrm>
            <a:prstGeom prst="rect">
              <a:avLst/>
            </a:prstGeom>
          </p:spPr>
        </p:pic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E272930-67A0-BD8A-5B13-6F5BEDE5229C}"/>
              </a:ext>
            </a:extLst>
          </p:cNvPr>
          <p:cNvSpPr/>
          <p:nvPr/>
        </p:nvSpPr>
        <p:spPr>
          <a:xfrm>
            <a:off x="10564687" y="9565055"/>
            <a:ext cx="1674537" cy="1197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33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18830254" cy="279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>
                <a:latin typeface="+mn-ea"/>
                <a:cs typeface="Posterama" panose="020B0502040204020203" pitchFamily="34" charset="0"/>
              </a:rPr>
              <a:t>데이터 수집</a:t>
            </a:r>
            <a:endParaRPr lang="en-US" altLang="ko-KR" sz="4400" b="1" i="0" dirty="0">
              <a:effectLst/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각 인솔 데이터들은 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230~290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까지 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5, 10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단위로 수집 진행 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–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총 데이터 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150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장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좌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,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우 포함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신발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모델명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신발 디자인</a:t>
            </a:r>
            <a:r>
              <a:rPr lang="en-US" altLang="ko-KR" sz="32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3200" dirty="0">
                <a:latin typeface="+mn-ea"/>
                <a:cs typeface="Posterama" panose="020B0502040204020203" pitchFamily="34" charset="0"/>
              </a:rPr>
              <a:t>등의 추가 데이터 수집</a:t>
            </a:r>
            <a:endParaRPr lang="en-US" altLang="ko-KR" sz="32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DataSet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" name="그림 6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84AED95-BE2E-1B9A-C06F-BF1C30E3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3" t="8281" r="3207" b="10915"/>
          <a:stretch/>
        </p:blipFill>
        <p:spPr>
          <a:xfrm rot="5400000">
            <a:off x="2261542" y="9093696"/>
            <a:ext cx="3810867" cy="2649417"/>
          </a:xfrm>
          <a:prstGeom prst="rect">
            <a:avLst/>
          </a:prstGeom>
        </p:spPr>
      </p:pic>
      <p:pic>
        <p:nvPicPr>
          <p:cNvPr id="35" name="그림 34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06B1978-BA8A-CC8C-2B50-E2F9681A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3" t="8281" r="3207" b="10915"/>
          <a:stretch/>
        </p:blipFill>
        <p:spPr>
          <a:xfrm rot="5400000">
            <a:off x="5025577" y="8991554"/>
            <a:ext cx="4180285" cy="2906246"/>
          </a:xfrm>
          <a:prstGeom prst="rect">
            <a:avLst/>
          </a:prstGeom>
        </p:spPr>
      </p:pic>
      <p:pic>
        <p:nvPicPr>
          <p:cNvPr id="37" name="그림 36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540AF0-7ADD-B495-3070-538DA43E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3" t="8281" r="3207" b="10915"/>
          <a:stretch/>
        </p:blipFill>
        <p:spPr>
          <a:xfrm rot="5400000">
            <a:off x="7989637" y="8693664"/>
            <a:ext cx="4832834" cy="3359916"/>
          </a:xfrm>
          <a:prstGeom prst="rect">
            <a:avLst/>
          </a:prstGeom>
        </p:spPr>
      </p:pic>
      <p:pic>
        <p:nvPicPr>
          <p:cNvPr id="39" name="그림 38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26ADF-735C-D6FE-CFE0-D2F2C558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3" t="8281" r="3207" b="10915"/>
          <a:stretch/>
        </p:blipFill>
        <p:spPr>
          <a:xfrm rot="5400000">
            <a:off x="11444731" y="8552065"/>
            <a:ext cx="5240182" cy="3643115"/>
          </a:xfrm>
          <a:prstGeom prst="rect">
            <a:avLst/>
          </a:prstGeom>
        </p:spPr>
      </p:pic>
      <p:pic>
        <p:nvPicPr>
          <p:cNvPr id="41" name="그림 40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2ED0F0-833F-6CFE-7E45-04F6DD90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3" t="8281" r="3207" b="10915"/>
          <a:stretch/>
        </p:blipFill>
        <p:spPr>
          <a:xfrm rot="5400000">
            <a:off x="15159366" y="8397986"/>
            <a:ext cx="5802781" cy="40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57A6E-B804-CA47-A8B5-D2E0E06F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AFED7AA-3521-093F-7979-A4B6E05C7AB9}"/>
              </a:ext>
            </a:extLst>
          </p:cNvPr>
          <p:cNvSpPr/>
          <p:nvPr/>
        </p:nvSpPr>
        <p:spPr>
          <a:xfrm>
            <a:off x="716530" y="628901"/>
            <a:ext cx="6661509" cy="2308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59E23-0059-8542-7D77-4E887CC3048F}"/>
              </a:ext>
            </a:extLst>
          </p:cNvPr>
          <p:cNvSpPr txBox="1"/>
          <p:nvPr/>
        </p:nvSpPr>
        <p:spPr>
          <a:xfrm>
            <a:off x="776073" y="809068"/>
            <a:ext cx="6583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rPr>
              <a:t>02. </a:t>
            </a:r>
            <a:r>
              <a:rPr lang="ko-KR" alt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진행사항</a:t>
            </a:r>
            <a:endParaRPr lang="en-US" altLang="ko-KR" sz="5400" b="1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99A373-0451-CA45-980A-659596E299DA}"/>
              </a:ext>
            </a:extLst>
          </p:cNvPr>
          <p:cNvCxnSpPr>
            <a:cxnSpLocks/>
          </p:cNvCxnSpPr>
          <p:nvPr/>
        </p:nvCxnSpPr>
        <p:spPr>
          <a:xfrm>
            <a:off x="698499" y="1906630"/>
            <a:ext cx="23685501" cy="0"/>
          </a:xfrm>
          <a:prstGeom prst="line">
            <a:avLst/>
          </a:prstGeom>
          <a:ln w="38100"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62E715-513B-A468-6A1D-C1F058715FED}"/>
              </a:ext>
            </a:extLst>
          </p:cNvPr>
          <p:cNvSpPr txBox="1"/>
          <p:nvPr/>
        </p:nvSpPr>
        <p:spPr>
          <a:xfrm>
            <a:off x="716530" y="3120605"/>
            <a:ext cx="22860162" cy="819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latinLnBrk="0">
              <a:buFont typeface="Wingdings" panose="05000000000000000000" pitchFamily="2" charset="2"/>
              <a:buChar char="v"/>
            </a:pPr>
            <a:r>
              <a:rPr lang="en-US" altLang="ko-KR" sz="44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4400" b="1" dirty="0"/>
              <a:t>현업 인터뷰 </a:t>
            </a:r>
            <a:r>
              <a:rPr lang="en-US" altLang="ko-KR" sz="4400" b="1" dirty="0"/>
              <a:t>- </a:t>
            </a:r>
            <a:r>
              <a:rPr lang="ko-KR" altLang="en-US" sz="4400" b="1" dirty="0"/>
              <a:t>인솔 데이터 수집의 한계</a:t>
            </a:r>
            <a:endParaRPr lang="en-US" altLang="ko-KR" sz="4400" b="1" dirty="0"/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marL="685800" indent="-685800" latinLnBrk="0">
              <a:buFont typeface="Wingdings" panose="05000000000000000000" pitchFamily="2" charset="2"/>
              <a:buChar char="v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b="1" dirty="0"/>
              <a:t>Q. </a:t>
            </a:r>
            <a:r>
              <a:rPr lang="ko-KR" altLang="en-US" sz="3200" b="1" dirty="0"/>
              <a:t>신발 모델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사이즈별 인솔 데이터에 대해서 대규모 데이터셋을 확보할 수 있는가</a:t>
            </a:r>
            <a:r>
              <a:rPr lang="en-US" altLang="ko-KR" sz="3200" b="1" dirty="0"/>
              <a:t>?</a:t>
            </a:r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최근 트렌드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: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인솔이 신발에 결합되어 출시 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분리 불가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)   &gt;&gt;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수집에 어려움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 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과거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신발보다 인솔이 먼저 마모 → 교체 필요</a:t>
            </a: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 (</a:t>
            </a:r>
            <a:r>
              <a:rPr lang="ko-KR" altLang="en-US" sz="2800" b="1" dirty="0">
                <a:latin typeface="+mn-ea"/>
                <a:cs typeface="Posterama" panose="020B0502040204020203" pitchFamily="34" charset="0"/>
              </a:rPr>
              <a:t>현재</a:t>
            </a:r>
            <a:r>
              <a:rPr lang="en-US" altLang="ko-KR" sz="2800" b="1" dirty="0">
                <a:latin typeface="+mn-ea"/>
                <a:cs typeface="Posterama" panose="020B0502040204020203" pitchFamily="34" charset="0"/>
              </a:rPr>
              <a:t>)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인솔 내구성 증가 → 신발과 결합하여 품질 및 생산성 향상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4">
              <a:lnSpc>
                <a:spcPct val="150000"/>
              </a:lnSpc>
            </a:pPr>
            <a:endParaRPr lang="ko-KR" altLang="en-US" sz="2800" dirty="0">
              <a:latin typeface="+mn-ea"/>
              <a:cs typeface="Posterama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3200" b="1" dirty="0"/>
              <a:t>Q. </a:t>
            </a:r>
            <a:r>
              <a:rPr lang="ko-KR" altLang="en-US" sz="3200" b="1" dirty="0"/>
              <a:t>브랜드 별로 인솔 데이터를 묶어 분류할 수는 있는가</a:t>
            </a:r>
            <a:r>
              <a:rPr lang="en-US" altLang="ko-KR" sz="3200" b="1" dirty="0"/>
              <a:t>?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 큰 브랜드의 경우 인솔에 대해서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하청을 주는 경우가 많음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그리고 신발마다 인솔의 재질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(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푹신함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,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딱딱함 등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)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에 대한 차이가 있기에 브랜드별로 분류하기에는 무리가 있을 것 </a:t>
            </a:r>
            <a:endParaRPr lang="en-US" altLang="ko-KR" sz="2800" dirty="0">
              <a:latin typeface="+mn-ea"/>
              <a:cs typeface="Posterama" panose="020B0502040204020203" pitchFamily="34" charset="0"/>
            </a:endParaRP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r>
              <a:rPr lang="ko-KR" altLang="en-US" sz="2800" dirty="0">
                <a:latin typeface="+mn-ea"/>
                <a:cs typeface="Posterama" panose="020B0502040204020203" pitchFamily="34" charset="0"/>
              </a:rPr>
              <a:t>하지만 신발마다의 사이즈 변화량은 묶어 분류할 수 있을 것 같음</a:t>
            </a:r>
            <a:r>
              <a:rPr lang="en-US" altLang="ko-KR" sz="2800" dirty="0">
                <a:latin typeface="+mn-ea"/>
                <a:cs typeface="Posterama" panose="020B0502040204020203" pitchFamily="34" charset="0"/>
              </a:rPr>
              <a:t> </a:t>
            </a:r>
            <a:endParaRPr lang="ko-KR" altLang="en-US" sz="2800" dirty="0">
              <a:latin typeface="+mn-ea"/>
              <a:cs typeface="Posterama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AFB89-8392-0324-896F-07244E12E080}"/>
              </a:ext>
            </a:extLst>
          </p:cNvPr>
          <p:cNvSpPr/>
          <p:nvPr/>
        </p:nvSpPr>
        <p:spPr>
          <a:xfrm>
            <a:off x="1748965" y="1906630"/>
            <a:ext cx="4521200" cy="1018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30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Problem</a:t>
            </a:r>
            <a:endParaRPr lang="en-US" altLang="ko-KR" sz="3000" b="1" i="0" dirty="0">
              <a:solidFill>
                <a:schemeClr val="tx1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6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8385</TotalTime>
  <Words>2997</Words>
  <Application>Microsoft Office PowerPoint</Application>
  <PresentationFormat>사용자 지정</PresentationFormat>
  <Paragraphs>621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-apple-system</vt:lpstr>
      <vt:lpstr>Google Sans Flex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가은 이</cp:lastModifiedBy>
  <cp:revision>187</cp:revision>
  <dcterms:created xsi:type="dcterms:W3CDTF">2025-05-21T04:22:27Z</dcterms:created>
  <dcterms:modified xsi:type="dcterms:W3CDTF">2025-11-17T11:31:37Z</dcterms:modified>
</cp:coreProperties>
</file>